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Roboto Mon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RobotoMono-regular.fntdata"/><Relationship Id="rId21" Type="http://schemas.openxmlformats.org/officeDocument/2006/relationships/font" Target="fonts/Montserrat-boldItalic.fntdata"/><Relationship Id="rId24" Type="http://schemas.openxmlformats.org/officeDocument/2006/relationships/font" Target="fonts/RobotoMono-italic.fntdata"/><Relationship Id="rId23"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chrstphre/5408224597"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karsten_wuerth?utm_source=unsplash&amp;utm_medium=referral&amp;utm_content=creditCopyText" TargetMode="External"/><Relationship Id="rId3" Type="http://schemas.openxmlformats.org/officeDocument/2006/relationships/hyperlink" Target="https://unsplash.com/@karsten_wuerth?utm_source=unsplash&amp;utm_medium=referral&amp;utm_content=creditCopyText" TargetMode="External"/><Relationship Id="rId4" Type="http://schemas.openxmlformats.org/officeDocument/2006/relationships/hyperlink" Target="https://unsplash.com/s/photos/green-energy?utm_source=unsplash&amp;utm_medium=referral&amp;utm_content=creditCopyText" TargetMode="External"/><Relationship Id="rId5" Type="http://schemas.openxmlformats.org/officeDocument/2006/relationships/hyperlink" Target="https://unsplash.com/s/photos/green-energy?utm_source=unsplash&amp;utm_medium=referral&amp;utm_content=creditCopyText" TargetMode="External"/><Relationship Id="rId6" Type="http://schemas.openxmlformats.org/officeDocument/2006/relationships/hyperlink" Target="https://programming-language-benchmarks.vercel.app/"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hello-world-in-30-different-languages/#:~:text=It%20includes%20languages%20like%20C,(Unix%20Shell)%20and%20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ntimeter.com/s/ebaff57731a0c353344b504e31edd5a8/d580a46f6f4a/edi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jectlovelace.net/problems/ada-lovelaces-note-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skiller.com/history-of-programming-languages/" TargetMode="External"/><Relationship Id="rId3" Type="http://schemas.openxmlformats.org/officeDocument/2006/relationships/hyperlink" Target="https://www.scriptol.com/programming/chronology.php" TargetMode="External"/><Relationship Id="rId4" Type="http://schemas.openxmlformats.org/officeDocument/2006/relationships/hyperlink" Target="https://www.geeksforgeeks.org/hello-world-in-30-different-language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quizizz.com/admin/quiz/624ebb963b2376001fb5aaf0/hangi-programlama-dili" TargetMode="External"/><Relationship Id="rId3" Type="http://schemas.openxmlformats.org/officeDocument/2006/relationships/hyperlink" Target="https://www.geeksforgeeks.org/hello-world-in-30-different-language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altsup?utm_source=unsplash&amp;utm_medium=referral&amp;utm_content=creditCopyText" TargetMode="External"/><Relationship Id="rId3" Type="http://schemas.openxmlformats.org/officeDocument/2006/relationships/hyperlink" Target="https://unsplash.com/@saltsup?utm_source=unsplash&amp;utm_medium=referral&amp;utm_content=creditCopyText" TargetMode="External"/><Relationship Id="rId4" Type="http://schemas.openxmlformats.org/officeDocument/2006/relationships/hyperlink" Target="https://unsplash.com/s/photos/scale?utm_source=unsplash&amp;utm_medium=referral&amp;utm_content=creditCopyText" TargetMode="External"/><Relationship Id="rId5" Type="http://schemas.openxmlformats.org/officeDocument/2006/relationships/hyperlink" Target="https://unsplash.com/s/photos/scale?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f/f7/Programming_paradigms.svg"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Kaynak : </a:t>
            </a:r>
            <a:r>
              <a:rPr lang="en-GB" u="sng">
                <a:solidFill>
                  <a:schemeClr val="hlink"/>
                </a:solidFill>
                <a:hlinkClick r:id="rId2"/>
              </a:rPr>
              <a:t>https://www.flickr.com/photos/chrstphre/5408224597</a:t>
            </a:r>
            <a:r>
              <a:rPr lang="en-GB"/>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152091124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152091124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Tek kriter sıralama mıdır? Mesela Amazon’a göre…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Karsten Würth</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6"/>
              </a:rPr>
              <a:t>https://programming-language-benchmarks.vercel.app/</a:t>
            </a:r>
            <a:r>
              <a:rPr lang="en-GB"/>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3760968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3760968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152091124_0_3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152091124_0_3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https://www.geeksforgeeks.org/hello-world-in-30-different-languages/#:~:text=It%20includes%20languages%20like%20C,(Unix%20Shell)%20and%20HTML</a:t>
            </a:r>
            <a:r>
              <a:rPr lang="en-GB"/>
              <a:t>.</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21520911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21520911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5000"/>
              </a:lnSpc>
              <a:spcBef>
                <a:spcPts val="0"/>
              </a:spcBef>
              <a:spcAft>
                <a:spcPts val="0"/>
              </a:spcAft>
              <a:buNone/>
            </a:pPr>
            <a:r>
              <a:t/>
            </a:r>
            <a:endParaRPr b="1" sz="1300">
              <a:solidFill>
                <a:srgbClr val="20323C"/>
              </a:solidFill>
              <a:latin typeface="Montserrat"/>
              <a:ea typeface="Montserrat"/>
              <a:cs typeface="Montserrat"/>
              <a:sym typeface="Montserrat"/>
            </a:endParaRPr>
          </a:p>
          <a:p>
            <a:pPr indent="0" lvl="0" marL="0" rtl="0" algn="l">
              <a:lnSpc>
                <a:spcPct val="145000"/>
              </a:lnSpc>
              <a:spcBef>
                <a:spcPts val="2300"/>
              </a:spcBef>
              <a:spcAft>
                <a:spcPts val="2300"/>
              </a:spcAft>
              <a:buNone/>
            </a:pPr>
            <a:r>
              <a:rPr b="1" lang="en-GB" sz="1300" u="sng">
                <a:solidFill>
                  <a:schemeClr val="hlink"/>
                </a:solidFill>
                <a:latin typeface="Montserrat"/>
                <a:ea typeface="Montserrat"/>
                <a:cs typeface="Montserrat"/>
                <a:sym typeface="Montserrat"/>
                <a:hlinkClick r:id="rId2"/>
              </a:rPr>
              <a:t>https://www.mentimeter.com/s/ebaff57731a0c353344b504e31edd5a8/d580a46f6f4a/edit</a:t>
            </a:r>
            <a:r>
              <a:rPr b="1" lang="en-GB" sz="1300">
                <a:solidFill>
                  <a:srgbClr val="20323C"/>
                </a:solidFill>
                <a:latin typeface="Montserrat"/>
                <a:ea typeface="Montserrat"/>
                <a:cs typeface="Montserrat"/>
                <a:sym typeface="Montserrat"/>
              </a:rPr>
              <a:t> </a:t>
            </a:r>
            <a:endParaRPr b="1" sz="1300">
              <a:solidFill>
                <a:srgbClr val="20323C"/>
              </a:solidFill>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375e8c47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375e8c4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Charles Babbage -&gt; İngiliz Matematikçi ve Mucit</a:t>
            </a:r>
            <a:endParaRPr/>
          </a:p>
          <a:p>
            <a:pPr indent="0" lvl="0" marL="0" rtl="0" algn="l">
              <a:spcBef>
                <a:spcPts val="0"/>
              </a:spcBef>
              <a:spcAft>
                <a:spcPts val="0"/>
              </a:spcAft>
              <a:buNone/>
            </a:pPr>
            <a:r>
              <a:rPr lang="en-GB"/>
              <a:t>Fark Makinesi -&gt; 8 sütun dişliden oluşan bir makine. 7. Dereceden polinoma kadar hesaplayabiliyor.</a:t>
            </a:r>
            <a:endParaRPr/>
          </a:p>
          <a:p>
            <a:pPr indent="0" lvl="0" marL="0" rtl="0" algn="l">
              <a:spcBef>
                <a:spcPts val="0"/>
              </a:spcBef>
              <a:spcAft>
                <a:spcPts val="0"/>
              </a:spcAft>
              <a:buNone/>
            </a:pPr>
            <a:r>
              <a:rPr lang="en-GB"/>
              <a:t>Analitik Motor -&gt; İlk bilgisayar diyebiliriz. Delikli kart ile programlanabiliyor.</a:t>
            </a:r>
            <a:endParaRPr/>
          </a:p>
          <a:p>
            <a:pPr indent="0" lvl="0" marL="0" rtl="0" algn="l">
              <a:spcBef>
                <a:spcPts val="0"/>
              </a:spcBef>
              <a:spcAft>
                <a:spcPts val="0"/>
              </a:spcAft>
              <a:buNone/>
            </a:pPr>
            <a:r>
              <a:rPr lang="en-GB"/>
              <a:t>Luigi Menabrea -&gt; İtalyan Mühendis ve Geleceğin Başbakanı. Analitik Motor ve Fark Makinesi ile ilgili Fransızca makaleyi yayınlıyor. 1842.</a:t>
            </a:r>
            <a:endParaRPr/>
          </a:p>
          <a:p>
            <a:pPr indent="0" lvl="0" marL="0" rtl="0" algn="l">
              <a:spcBef>
                <a:spcPts val="0"/>
              </a:spcBef>
              <a:spcAft>
                <a:spcPts val="0"/>
              </a:spcAft>
              <a:buNone/>
            </a:pPr>
            <a:r>
              <a:rPr lang="en-GB"/>
              <a:t>Ada Lovelace -&gt; Luigi’nin yazısı üstüne binlerce kelime daha fazla sayfa ile katkı verip yazıyı İngilizce yayınlıyor. Yazı İngiliz Bilim dergisinden yayınlanıyor. İçinde ilk program algoritmasının yazıldığını söyleyebiliriz. Bu algoritma Bernoulli Sayılarını hesaplamaya yarıyor. </a:t>
            </a:r>
            <a:r>
              <a:rPr lang="en-GB" u="sng">
                <a:solidFill>
                  <a:schemeClr val="hlink"/>
                </a:solidFill>
                <a:hlinkClick r:id="rId2"/>
              </a:rPr>
              <a:t>https://projectlovelace.net/problems/ada-lovelaces-note-g/</a:t>
            </a:r>
            <a:r>
              <a:rPr lang="en-GB"/>
              <a:t> </a:t>
            </a:r>
            <a:endParaRPr/>
          </a:p>
          <a:p>
            <a:pPr indent="0" lvl="0" marL="0" rtl="0" algn="l">
              <a:spcBef>
                <a:spcPts val="0"/>
              </a:spcBef>
              <a:spcAft>
                <a:spcPts val="0"/>
              </a:spcAft>
              <a:buNone/>
            </a:pPr>
            <a:r>
              <a:rPr lang="en-GB"/>
              <a:t>Lovelace’ın makalesinde ayrıca ilk döngü kavramı da ortaya konmuş ve teorileştirilmiştir.</a:t>
            </a:r>
            <a:endParaRPr/>
          </a:p>
          <a:p>
            <a:pPr indent="0" lvl="0" marL="0" rtl="0" algn="l">
              <a:spcBef>
                <a:spcPts val="0"/>
              </a:spcBef>
              <a:spcAft>
                <a:spcPts val="0"/>
              </a:spcAft>
              <a:buNone/>
            </a:pPr>
            <a:r>
              <a:rPr lang="en-GB"/>
              <a:t>Her yıl Ekim ayının ikinci Salı günü, kadınların bilime, teknolojiye, mühendisliğe ve matematiğe (STEM) katkıları Ada Lovelace Günü'nde kutlanmaktadır.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152091124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152091124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https://devskiller.com/history-of-programming-languages/</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3"/>
              </a:rPr>
              <a:t>https://www.scriptol.com/programming/chronology.php</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4"/>
              </a:rPr>
              <a:t>https://www.geeksforgeeks.org/hello-world-in-30-different-languages/</a:t>
            </a:r>
            <a:r>
              <a:rPr lang="en-GB"/>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152091124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152091124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https://quizizz.com/admin/quiz/624ebb963b2376001fb5aaf0/hangi-programlama-dili</a:t>
            </a:r>
            <a:r>
              <a:rPr lang="en-GB"/>
              <a:t> </a:t>
            </a:r>
            <a:endParaRPr sz="1400">
              <a:solidFill>
                <a:schemeClr val="dk2"/>
              </a:solidFill>
            </a:endParaRPr>
          </a:p>
          <a:p>
            <a:pPr indent="0" lvl="0" marL="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rPr lang="en-GB" sz="1400" u="sng">
                <a:solidFill>
                  <a:schemeClr val="hlink"/>
                </a:solidFill>
                <a:hlinkClick r:id="rId3"/>
              </a:rPr>
              <a:t>https://www.geeksforgeeks.org/hello-world-in-30-different-languages/</a:t>
            </a:r>
            <a:r>
              <a:rPr lang="en-GB" sz="1400">
                <a:solidFill>
                  <a:schemeClr val="dk2"/>
                </a:solidFill>
              </a:rPr>
              <a:t> </a:t>
            </a:r>
            <a:endParaRPr sz="1400">
              <a:solidFill>
                <a:schemeClr val="dk2"/>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152091124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152091124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152091124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152091124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Photo by</a:t>
            </a:r>
            <a:r>
              <a:rPr lang="en-GB">
                <a:solidFill>
                  <a:schemeClr val="dk1"/>
                </a:solidFill>
                <a:uFill>
                  <a:noFill/>
                </a:uFill>
                <a:hlinkClick r:id="rId2">
                  <a:extLst>
                    <a:ext uri="{A12FA001-AC4F-418D-AE19-62706E023703}">
                      <ahyp:hlinkClr val="tx"/>
                    </a:ext>
                  </a:extLst>
                </a:hlinkClick>
              </a:rPr>
              <a:t> </a:t>
            </a:r>
            <a:r>
              <a:rPr lang="en-GB" u="sng">
                <a:solidFill>
                  <a:schemeClr val="hlink"/>
                </a:solidFill>
                <a:hlinkClick r:id="rId3"/>
              </a:rPr>
              <a:t>Piret Ilver</a:t>
            </a:r>
            <a:r>
              <a:rPr lang="en-GB">
                <a:solidFill>
                  <a:schemeClr val="dk1"/>
                </a:solidFill>
              </a:rPr>
              <a:t> on</a:t>
            </a:r>
            <a:r>
              <a:rPr lang="en-GB">
                <a:solidFill>
                  <a:schemeClr val="dk1"/>
                </a:solidFill>
                <a:uFill>
                  <a:noFill/>
                </a:uFill>
                <a:hlinkClick r:id="rId4">
                  <a:extLst>
                    <a:ext uri="{A12FA001-AC4F-418D-AE19-62706E023703}">
                      <ahyp:hlinkClr val="tx"/>
                    </a:ext>
                  </a:extLst>
                </a:hlinkClick>
              </a:rPr>
              <a:t> </a:t>
            </a:r>
            <a:r>
              <a:rPr lang="en-GB" u="sng">
                <a:solidFill>
                  <a:schemeClr val="hlink"/>
                </a:solidFill>
                <a:hlinkClick r:id="rId5"/>
              </a:rPr>
              <a:t>Unsplash</a:t>
            </a:r>
            <a:endParaRPr sz="1200">
              <a:solidFill>
                <a:srgbClr val="3333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GB" sz="1200">
                <a:solidFill>
                  <a:srgbClr val="333333"/>
                </a:solidFill>
                <a:highlight>
                  <a:srgbClr val="FFFFFF"/>
                </a:highlight>
              </a:rPr>
              <a:t>Doğada element halinde birçok programlama dili var. Bir problemin çözümü veya bir işin bilgisayarlar tarafından yapılması maksadıyla kullanılan sayısız dil. Programcılar için hangi dili seçeceğine karar vermek ezelden beri çok kolay değil. Özellikle sistemlerin geliştirilmesinde ödün verilen şu ikililer düşünülürse; Hız ve kaynaklar</a:t>
            </a:r>
            <a:r>
              <a:rPr i="1" lang="en-GB" sz="1200">
                <a:solidFill>
                  <a:srgbClr val="333333"/>
                </a:solidFill>
                <a:highlight>
                  <a:srgbClr val="FFFFFF"/>
                </a:highlight>
              </a:rPr>
              <a:t>(speed/resource)</a:t>
            </a:r>
            <a:r>
              <a:rPr lang="en-GB" sz="1200">
                <a:solidFill>
                  <a:srgbClr val="333333"/>
                </a:solidFill>
                <a:highlight>
                  <a:srgbClr val="FFFFFF"/>
                </a:highlight>
              </a:rPr>
              <a:t> ile geliştirme hızı ve güvenli bellek sahaları</a:t>
            </a:r>
            <a:r>
              <a:rPr i="1" lang="en-GB" sz="1200">
                <a:solidFill>
                  <a:srgbClr val="333333"/>
                </a:solidFill>
                <a:highlight>
                  <a:srgbClr val="FFFFFF"/>
                </a:highlight>
              </a:rPr>
              <a:t>(development speed/safety)</a:t>
            </a:r>
            <a:endParaRPr i="1" sz="1200">
              <a:solidFill>
                <a:srgbClr val="333333"/>
              </a:solidFill>
              <a:highlight>
                <a:srgbClr val="FFFFFF"/>
              </a:highlight>
            </a:endParaRPr>
          </a:p>
          <a:p>
            <a:pPr indent="0" lvl="0" marL="0" rtl="0" algn="l">
              <a:lnSpc>
                <a:spcPct val="115000"/>
              </a:lnSpc>
              <a:spcBef>
                <a:spcPts val="1200"/>
              </a:spcBef>
              <a:spcAft>
                <a:spcPts val="1200"/>
              </a:spcAft>
              <a:buNone/>
            </a:pPr>
            <a:r>
              <a:rPr lang="en-GB" sz="1200">
                <a:solidFill>
                  <a:srgbClr val="333333"/>
                </a:solidFill>
                <a:highlight>
                  <a:srgbClr val="FFFFFF"/>
                </a:highlight>
              </a:rPr>
              <a:t>C ve C++ gibi işletim sistemine diğerlerinden daha çok yaklaşabilen düşük seviyeli dillerde yüksek hızlı çalışma zamanlarına ve minimum seviyede kaynak tüketime erişmek pekala mümkün. Bunlar her ne kadar önemli avantajlar gibi görünse de birkaç sebepten ötürü handikaba da dönüşebiliyor.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152091124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152091124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152091124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152091124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https://upload.wikimedia.org/wikipedia/commons/f/f7/Programming_paradigms.svg</a:t>
            </a:r>
            <a:r>
              <a:rPr lang="en-GB"/>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rot="10800000">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ctrTitle"/>
          </p:nvPr>
        </p:nvSpPr>
        <p:spPr>
          <a:xfrm>
            <a:off x="320625" y="3615925"/>
            <a:ext cx="6938100" cy="545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212121"/>
              </a:buClr>
              <a:buSzPts val="2400"/>
              <a:buNone/>
              <a:defRPr sz="2400">
                <a:solidFill>
                  <a:srgbClr val="212121"/>
                </a:solidFill>
              </a:defRPr>
            </a:lvl1pPr>
            <a:lvl2pPr lvl="1" algn="l">
              <a:lnSpc>
                <a:spcPct val="100000"/>
              </a:lnSpc>
              <a:spcBef>
                <a:spcPts val="0"/>
              </a:spcBef>
              <a:spcAft>
                <a:spcPts val="0"/>
              </a:spcAft>
              <a:buClr>
                <a:srgbClr val="212121"/>
              </a:buClr>
              <a:buSzPts val="2400"/>
              <a:buNone/>
              <a:defRPr sz="2400">
                <a:solidFill>
                  <a:srgbClr val="212121"/>
                </a:solidFill>
              </a:defRPr>
            </a:lvl2pPr>
            <a:lvl3pPr lvl="2" algn="l">
              <a:lnSpc>
                <a:spcPct val="100000"/>
              </a:lnSpc>
              <a:spcBef>
                <a:spcPts val="0"/>
              </a:spcBef>
              <a:spcAft>
                <a:spcPts val="0"/>
              </a:spcAft>
              <a:buClr>
                <a:srgbClr val="212121"/>
              </a:buClr>
              <a:buSzPts val="2400"/>
              <a:buNone/>
              <a:defRPr sz="2400">
                <a:solidFill>
                  <a:srgbClr val="212121"/>
                </a:solidFill>
              </a:defRPr>
            </a:lvl3pPr>
            <a:lvl4pPr lvl="3" algn="l">
              <a:lnSpc>
                <a:spcPct val="100000"/>
              </a:lnSpc>
              <a:spcBef>
                <a:spcPts val="0"/>
              </a:spcBef>
              <a:spcAft>
                <a:spcPts val="0"/>
              </a:spcAft>
              <a:buClr>
                <a:srgbClr val="212121"/>
              </a:buClr>
              <a:buSzPts val="2400"/>
              <a:buNone/>
              <a:defRPr sz="2400">
                <a:solidFill>
                  <a:srgbClr val="212121"/>
                </a:solidFill>
              </a:defRPr>
            </a:lvl4pPr>
            <a:lvl5pPr lvl="4" algn="l">
              <a:lnSpc>
                <a:spcPct val="100000"/>
              </a:lnSpc>
              <a:spcBef>
                <a:spcPts val="0"/>
              </a:spcBef>
              <a:spcAft>
                <a:spcPts val="0"/>
              </a:spcAft>
              <a:buClr>
                <a:srgbClr val="212121"/>
              </a:buClr>
              <a:buSzPts val="2400"/>
              <a:buNone/>
              <a:defRPr sz="2400">
                <a:solidFill>
                  <a:srgbClr val="212121"/>
                </a:solidFill>
              </a:defRPr>
            </a:lvl5pPr>
            <a:lvl6pPr lvl="5" algn="l">
              <a:lnSpc>
                <a:spcPct val="100000"/>
              </a:lnSpc>
              <a:spcBef>
                <a:spcPts val="0"/>
              </a:spcBef>
              <a:spcAft>
                <a:spcPts val="0"/>
              </a:spcAft>
              <a:buClr>
                <a:srgbClr val="212121"/>
              </a:buClr>
              <a:buSzPts val="2400"/>
              <a:buNone/>
              <a:defRPr sz="2400">
                <a:solidFill>
                  <a:srgbClr val="212121"/>
                </a:solidFill>
              </a:defRPr>
            </a:lvl6pPr>
            <a:lvl7pPr lvl="6" algn="l">
              <a:lnSpc>
                <a:spcPct val="100000"/>
              </a:lnSpc>
              <a:spcBef>
                <a:spcPts val="0"/>
              </a:spcBef>
              <a:spcAft>
                <a:spcPts val="0"/>
              </a:spcAft>
              <a:buClr>
                <a:srgbClr val="212121"/>
              </a:buClr>
              <a:buSzPts val="2400"/>
              <a:buNone/>
              <a:defRPr sz="2400">
                <a:solidFill>
                  <a:srgbClr val="212121"/>
                </a:solidFill>
              </a:defRPr>
            </a:lvl7pPr>
            <a:lvl8pPr lvl="7" algn="l">
              <a:lnSpc>
                <a:spcPct val="100000"/>
              </a:lnSpc>
              <a:spcBef>
                <a:spcPts val="0"/>
              </a:spcBef>
              <a:spcAft>
                <a:spcPts val="0"/>
              </a:spcAft>
              <a:buClr>
                <a:srgbClr val="212121"/>
              </a:buClr>
              <a:buSzPts val="2400"/>
              <a:buNone/>
              <a:defRPr sz="2400">
                <a:solidFill>
                  <a:srgbClr val="212121"/>
                </a:solidFill>
              </a:defRPr>
            </a:lvl8pPr>
            <a:lvl9pPr lvl="8" algn="l">
              <a:lnSpc>
                <a:spcPct val="100000"/>
              </a:lnSpc>
              <a:spcBef>
                <a:spcPts val="0"/>
              </a:spcBef>
              <a:spcAft>
                <a:spcPts val="0"/>
              </a:spcAft>
              <a:buClr>
                <a:srgbClr val="212121"/>
              </a:buClr>
              <a:buSzPts val="2400"/>
              <a:buNone/>
              <a:defRPr sz="2400">
                <a:solidFill>
                  <a:srgbClr val="212121"/>
                </a:solidFill>
              </a:defRPr>
            </a:lvl9pPr>
          </a:lstStyle>
          <a:p/>
        </p:txBody>
      </p:sp>
      <p:sp>
        <p:nvSpPr>
          <p:cNvPr id="53" name="Google Shape;53;p13"/>
          <p:cNvSpPr txBox="1"/>
          <p:nvPr>
            <p:ph idx="1" type="subTitle"/>
          </p:nvPr>
        </p:nvSpPr>
        <p:spPr>
          <a:xfrm>
            <a:off x="320625" y="4237825"/>
            <a:ext cx="5871300" cy="3621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616161"/>
              </a:buClr>
              <a:buSzPts val="1600"/>
              <a:buNone/>
              <a:defRPr sz="1600">
                <a:solidFill>
                  <a:srgbClr val="616161"/>
                </a:solidFill>
              </a:defRPr>
            </a:lvl1pPr>
            <a:lvl2pPr lvl="1" algn="l">
              <a:lnSpc>
                <a:spcPct val="100000"/>
              </a:lnSpc>
              <a:spcBef>
                <a:spcPts val="0"/>
              </a:spcBef>
              <a:spcAft>
                <a:spcPts val="0"/>
              </a:spcAft>
              <a:buClr>
                <a:srgbClr val="616161"/>
              </a:buClr>
              <a:buSzPts val="1600"/>
              <a:buNone/>
              <a:defRPr sz="1600">
                <a:solidFill>
                  <a:srgbClr val="616161"/>
                </a:solidFill>
              </a:defRPr>
            </a:lvl2pPr>
            <a:lvl3pPr lvl="2" algn="l">
              <a:lnSpc>
                <a:spcPct val="100000"/>
              </a:lnSpc>
              <a:spcBef>
                <a:spcPts val="0"/>
              </a:spcBef>
              <a:spcAft>
                <a:spcPts val="0"/>
              </a:spcAft>
              <a:buClr>
                <a:srgbClr val="616161"/>
              </a:buClr>
              <a:buSzPts val="1600"/>
              <a:buNone/>
              <a:defRPr sz="1600">
                <a:solidFill>
                  <a:srgbClr val="616161"/>
                </a:solidFill>
              </a:defRPr>
            </a:lvl3pPr>
            <a:lvl4pPr lvl="3" algn="l">
              <a:lnSpc>
                <a:spcPct val="100000"/>
              </a:lnSpc>
              <a:spcBef>
                <a:spcPts val="0"/>
              </a:spcBef>
              <a:spcAft>
                <a:spcPts val="0"/>
              </a:spcAft>
              <a:buClr>
                <a:srgbClr val="616161"/>
              </a:buClr>
              <a:buSzPts val="1600"/>
              <a:buNone/>
              <a:defRPr sz="1600">
                <a:solidFill>
                  <a:srgbClr val="616161"/>
                </a:solidFill>
              </a:defRPr>
            </a:lvl4pPr>
            <a:lvl5pPr lvl="4" algn="l">
              <a:lnSpc>
                <a:spcPct val="100000"/>
              </a:lnSpc>
              <a:spcBef>
                <a:spcPts val="0"/>
              </a:spcBef>
              <a:spcAft>
                <a:spcPts val="0"/>
              </a:spcAft>
              <a:buClr>
                <a:srgbClr val="616161"/>
              </a:buClr>
              <a:buSzPts val="1600"/>
              <a:buNone/>
              <a:defRPr sz="1600">
                <a:solidFill>
                  <a:srgbClr val="616161"/>
                </a:solidFill>
              </a:defRPr>
            </a:lvl5pPr>
            <a:lvl6pPr lvl="5" algn="l">
              <a:lnSpc>
                <a:spcPct val="100000"/>
              </a:lnSpc>
              <a:spcBef>
                <a:spcPts val="0"/>
              </a:spcBef>
              <a:spcAft>
                <a:spcPts val="0"/>
              </a:spcAft>
              <a:buClr>
                <a:srgbClr val="616161"/>
              </a:buClr>
              <a:buSzPts val="1600"/>
              <a:buNone/>
              <a:defRPr sz="1600">
                <a:solidFill>
                  <a:srgbClr val="616161"/>
                </a:solidFill>
              </a:defRPr>
            </a:lvl6pPr>
            <a:lvl7pPr lvl="6" algn="l">
              <a:lnSpc>
                <a:spcPct val="100000"/>
              </a:lnSpc>
              <a:spcBef>
                <a:spcPts val="0"/>
              </a:spcBef>
              <a:spcAft>
                <a:spcPts val="0"/>
              </a:spcAft>
              <a:buClr>
                <a:srgbClr val="616161"/>
              </a:buClr>
              <a:buSzPts val="1600"/>
              <a:buNone/>
              <a:defRPr sz="1600">
                <a:solidFill>
                  <a:srgbClr val="616161"/>
                </a:solidFill>
              </a:defRPr>
            </a:lvl7pPr>
            <a:lvl8pPr lvl="7" algn="l">
              <a:lnSpc>
                <a:spcPct val="100000"/>
              </a:lnSpc>
              <a:spcBef>
                <a:spcPts val="0"/>
              </a:spcBef>
              <a:spcAft>
                <a:spcPts val="0"/>
              </a:spcAft>
              <a:buClr>
                <a:srgbClr val="616161"/>
              </a:buClr>
              <a:buSzPts val="1600"/>
              <a:buNone/>
              <a:defRPr sz="1600">
                <a:solidFill>
                  <a:srgbClr val="616161"/>
                </a:solidFill>
              </a:defRPr>
            </a:lvl8pPr>
            <a:lvl9pPr lvl="8" algn="l">
              <a:lnSpc>
                <a:spcPct val="100000"/>
              </a:lnSpc>
              <a:spcBef>
                <a:spcPts val="0"/>
              </a:spcBef>
              <a:spcAft>
                <a:spcPts val="0"/>
              </a:spcAft>
              <a:buClr>
                <a:srgbClr val="616161"/>
              </a:buClr>
              <a:buSzPts val="1600"/>
              <a:buNone/>
              <a:defRPr sz="1600">
                <a:solidFill>
                  <a:srgbClr val="616161"/>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5"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14"/>
          <p:cNvGrpSpPr/>
          <p:nvPr/>
        </p:nvGrpSpPr>
        <p:grpSpPr>
          <a:xfrm>
            <a:off x="2" y="4713898"/>
            <a:ext cx="3047923" cy="429600"/>
            <a:chOff x="-73" y="4713898"/>
            <a:chExt cx="3047923" cy="429600"/>
          </a:xfrm>
        </p:grpSpPr>
        <p:sp>
          <p:nvSpPr>
            <p:cNvPr id="58" name="Google Shape;58;p14"/>
            <p:cNvSpPr/>
            <p:nvPr/>
          </p:nvSpPr>
          <p:spPr>
            <a:xfrm rot="-5400000">
              <a:off x="2452050" y="4547698"/>
              <a:ext cx="429600" cy="762000"/>
            </a:xfrm>
            <a:prstGeom prst="rtTriangl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928119" y="45476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rot="5400000">
              <a:off x="1689952"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flipH="1" rot="5400000">
              <a:off x="166127" y="45476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14"/>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185350" y="352000"/>
            <a:ext cx="2683200" cy="4078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None/>
              <a:defRPr b="1" sz="3000">
                <a:solidFill>
                  <a:srgbClr val="212121"/>
                </a:solidFill>
              </a:defRPr>
            </a:lvl1pPr>
            <a:lvl2pPr lvl="1" algn="l">
              <a:lnSpc>
                <a:spcPct val="100000"/>
              </a:lnSpc>
              <a:spcBef>
                <a:spcPts val="0"/>
              </a:spcBef>
              <a:spcAft>
                <a:spcPts val="0"/>
              </a:spcAft>
              <a:buNone/>
              <a:defRPr b="1" sz="3000">
                <a:solidFill>
                  <a:srgbClr val="212121"/>
                </a:solidFill>
              </a:defRPr>
            </a:lvl2pPr>
            <a:lvl3pPr lvl="2" algn="l">
              <a:lnSpc>
                <a:spcPct val="100000"/>
              </a:lnSpc>
              <a:spcBef>
                <a:spcPts val="0"/>
              </a:spcBef>
              <a:spcAft>
                <a:spcPts val="0"/>
              </a:spcAft>
              <a:buNone/>
              <a:defRPr b="1" sz="3000">
                <a:solidFill>
                  <a:srgbClr val="212121"/>
                </a:solidFill>
              </a:defRPr>
            </a:lvl3pPr>
            <a:lvl4pPr lvl="3" algn="l">
              <a:lnSpc>
                <a:spcPct val="100000"/>
              </a:lnSpc>
              <a:spcBef>
                <a:spcPts val="0"/>
              </a:spcBef>
              <a:spcAft>
                <a:spcPts val="0"/>
              </a:spcAft>
              <a:buNone/>
              <a:defRPr b="1" sz="3000">
                <a:solidFill>
                  <a:srgbClr val="212121"/>
                </a:solidFill>
              </a:defRPr>
            </a:lvl4pPr>
            <a:lvl5pPr lvl="4" algn="l">
              <a:lnSpc>
                <a:spcPct val="100000"/>
              </a:lnSpc>
              <a:spcBef>
                <a:spcPts val="0"/>
              </a:spcBef>
              <a:spcAft>
                <a:spcPts val="0"/>
              </a:spcAft>
              <a:buNone/>
              <a:defRPr b="1" sz="3000">
                <a:solidFill>
                  <a:srgbClr val="212121"/>
                </a:solidFill>
              </a:defRPr>
            </a:lvl5pPr>
            <a:lvl6pPr lvl="5" algn="l">
              <a:lnSpc>
                <a:spcPct val="100000"/>
              </a:lnSpc>
              <a:spcBef>
                <a:spcPts val="0"/>
              </a:spcBef>
              <a:spcAft>
                <a:spcPts val="0"/>
              </a:spcAft>
              <a:buNone/>
              <a:defRPr b="1" sz="3000">
                <a:solidFill>
                  <a:srgbClr val="212121"/>
                </a:solidFill>
              </a:defRPr>
            </a:lvl6pPr>
            <a:lvl7pPr lvl="6" algn="l">
              <a:lnSpc>
                <a:spcPct val="100000"/>
              </a:lnSpc>
              <a:spcBef>
                <a:spcPts val="0"/>
              </a:spcBef>
              <a:spcAft>
                <a:spcPts val="0"/>
              </a:spcAft>
              <a:buNone/>
              <a:defRPr b="1" sz="3000">
                <a:solidFill>
                  <a:srgbClr val="212121"/>
                </a:solidFill>
              </a:defRPr>
            </a:lvl7pPr>
            <a:lvl8pPr lvl="7" algn="l">
              <a:lnSpc>
                <a:spcPct val="100000"/>
              </a:lnSpc>
              <a:spcBef>
                <a:spcPts val="0"/>
              </a:spcBef>
              <a:spcAft>
                <a:spcPts val="0"/>
              </a:spcAft>
              <a:buNone/>
              <a:defRPr b="1" sz="3000">
                <a:solidFill>
                  <a:srgbClr val="212121"/>
                </a:solidFill>
              </a:defRPr>
            </a:lvl8pPr>
            <a:lvl9pPr lvl="8" algn="l">
              <a:lnSpc>
                <a:spcPct val="100000"/>
              </a:lnSpc>
              <a:spcBef>
                <a:spcPts val="0"/>
              </a:spcBef>
              <a:spcAft>
                <a:spcPts val="0"/>
              </a:spcAft>
              <a:buNone/>
              <a:defRPr b="1" sz="3000">
                <a:solidFill>
                  <a:srgbClr val="212121"/>
                </a:solidFill>
              </a:defRPr>
            </a:lvl9pPr>
          </a:lstStyle>
          <a:p/>
        </p:txBody>
      </p:sp>
      <p:sp>
        <p:nvSpPr>
          <p:cNvPr id="64" name="Google Shape;64;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AUTOLAYOUT_1_1">
    <p:bg>
      <p:bgPr>
        <a:solidFill>
          <a:srgbClr val="FFFFFF"/>
        </a:solidFill>
      </p:bgPr>
    </p:bg>
    <p:spTree>
      <p:nvGrpSpPr>
        <p:cNvPr id="65" name="Shape 65"/>
        <p:cNvGrpSpPr/>
        <p:nvPr/>
      </p:nvGrpSpPr>
      <p:grpSpPr>
        <a:xfrm>
          <a:off x="0" y="0"/>
          <a:ext cx="0" cy="0"/>
          <a:chOff x="0" y="0"/>
          <a:chExt cx="0" cy="0"/>
        </a:xfrm>
      </p:grpSpPr>
      <p:sp>
        <p:nvSpPr>
          <p:cNvPr id="66" name="Google Shape;66;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306850" y="316750"/>
            <a:ext cx="6020400" cy="4515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bg>
      <p:bgPr>
        <a:solidFill>
          <a:srgbClr val="FFFFFF"/>
        </a:solidFill>
      </p:bgPr>
    </p:bg>
    <p:spTree>
      <p:nvGrpSpPr>
        <p:cNvPr id="69" name="Shape 69"/>
        <p:cNvGrpSpPr/>
        <p:nvPr/>
      </p:nvGrpSpPr>
      <p:grpSpPr>
        <a:xfrm>
          <a:off x="0" y="0"/>
          <a:ext cx="0" cy="0"/>
          <a:chOff x="0" y="0"/>
          <a:chExt cx="0" cy="0"/>
        </a:xfrm>
      </p:grpSpPr>
      <p:sp>
        <p:nvSpPr>
          <p:cNvPr id="70" name="Google Shape;70;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a:off x="0" y="0"/>
            <a:ext cx="3809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txBox="1"/>
          <p:nvPr>
            <p:ph type="ctrTitle"/>
          </p:nvPr>
        </p:nvSpPr>
        <p:spPr>
          <a:xfrm>
            <a:off x="4269750" y="913500"/>
            <a:ext cx="4202700" cy="33165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Clr>
                <a:schemeClr val="dk1"/>
              </a:buClr>
              <a:buSzPts val="3600"/>
              <a:buNone/>
              <a:defRPr sz="3600">
                <a:solidFill>
                  <a:schemeClr val="dk1"/>
                </a:solidFill>
              </a:defRPr>
            </a:lvl1pPr>
            <a:lvl2pPr lvl="1" algn="l">
              <a:lnSpc>
                <a:spcPct val="100000"/>
              </a:lnSpc>
              <a:spcBef>
                <a:spcPts val="0"/>
              </a:spcBef>
              <a:spcAft>
                <a:spcPts val="0"/>
              </a:spcAft>
              <a:buClr>
                <a:schemeClr val="dk1"/>
              </a:buClr>
              <a:buSzPts val="3600"/>
              <a:buNone/>
              <a:defRPr sz="3600">
                <a:solidFill>
                  <a:schemeClr val="dk1"/>
                </a:solidFill>
              </a:defRPr>
            </a:lvl2pPr>
            <a:lvl3pPr lvl="2" algn="l">
              <a:lnSpc>
                <a:spcPct val="100000"/>
              </a:lnSpc>
              <a:spcBef>
                <a:spcPts val="0"/>
              </a:spcBef>
              <a:spcAft>
                <a:spcPts val="0"/>
              </a:spcAft>
              <a:buClr>
                <a:schemeClr val="dk1"/>
              </a:buClr>
              <a:buSzPts val="3600"/>
              <a:buNone/>
              <a:defRPr sz="3600">
                <a:solidFill>
                  <a:schemeClr val="dk1"/>
                </a:solidFill>
              </a:defRPr>
            </a:lvl3pPr>
            <a:lvl4pPr lvl="3" algn="l">
              <a:lnSpc>
                <a:spcPct val="100000"/>
              </a:lnSpc>
              <a:spcBef>
                <a:spcPts val="0"/>
              </a:spcBef>
              <a:spcAft>
                <a:spcPts val="0"/>
              </a:spcAft>
              <a:buClr>
                <a:schemeClr val="dk1"/>
              </a:buClr>
              <a:buSzPts val="3600"/>
              <a:buNone/>
              <a:defRPr sz="3600">
                <a:solidFill>
                  <a:schemeClr val="dk1"/>
                </a:solidFill>
              </a:defRPr>
            </a:lvl4pPr>
            <a:lvl5pPr lvl="4" algn="l">
              <a:lnSpc>
                <a:spcPct val="100000"/>
              </a:lnSpc>
              <a:spcBef>
                <a:spcPts val="0"/>
              </a:spcBef>
              <a:spcAft>
                <a:spcPts val="0"/>
              </a:spcAft>
              <a:buClr>
                <a:schemeClr val="dk1"/>
              </a:buClr>
              <a:buSzPts val="3600"/>
              <a:buNone/>
              <a:defRPr sz="3600">
                <a:solidFill>
                  <a:schemeClr val="dk1"/>
                </a:solidFill>
              </a:defRPr>
            </a:lvl5pPr>
            <a:lvl6pPr lvl="5" algn="l">
              <a:lnSpc>
                <a:spcPct val="100000"/>
              </a:lnSpc>
              <a:spcBef>
                <a:spcPts val="0"/>
              </a:spcBef>
              <a:spcAft>
                <a:spcPts val="0"/>
              </a:spcAft>
              <a:buClr>
                <a:schemeClr val="dk1"/>
              </a:buClr>
              <a:buSzPts val="3600"/>
              <a:buNone/>
              <a:defRPr sz="3600">
                <a:solidFill>
                  <a:schemeClr val="dk1"/>
                </a:solidFill>
              </a:defRPr>
            </a:lvl6pPr>
            <a:lvl7pPr lvl="6" algn="l">
              <a:lnSpc>
                <a:spcPct val="100000"/>
              </a:lnSpc>
              <a:spcBef>
                <a:spcPts val="0"/>
              </a:spcBef>
              <a:spcAft>
                <a:spcPts val="0"/>
              </a:spcAft>
              <a:buClr>
                <a:schemeClr val="dk1"/>
              </a:buClr>
              <a:buSzPts val="3600"/>
              <a:buNone/>
              <a:defRPr sz="3600">
                <a:solidFill>
                  <a:schemeClr val="dk1"/>
                </a:solidFill>
              </a:defRPr>
            </a:lvl7pPr>
            <a:lvl8pPr lvl="7" algn="l">
              <a:lnSpc>
                <a:spcPct val="100000"/>
              </a:lnSpc>
              <a:spcBef>
                <a:spcPts val="0"/>
              </a:spcBef>
              <a:spcAft>
                <a:spcPts val="0"/>
              </a:spcAft>
              <a:buClr>
                <a:schemeClr val="dk1"/>
              </a:buClr>
              <a:buSzPts val="3600"/>
              <a:buNone/>
              <a:defRPr sz="3600">
                <a:solidFill>
                  <a:schemeClr val="dk1"/>
                </a:solidFill>
              </a:defRPr>
            </a:lvl8pPr>
            <a:lvl9pPr lvl="8" algn="l">
              <a:lnSpc>
                <a:spcPct val="100000"/>
              </a:lnSpc>
              <a:spcBef>
                <a:spcPts val="0"/>
              </a:spcBef>
              <a:spcAft>
                <a:spcPts val="0"/>
              </a:spcAft>
              <a:buClr>
                <a:schemeClr val="dk1"/>
              </a:buClr>
              <a:buSzPts val="3600"/>
              <a:buNone/>
              <a:defRPr sz="3600">
                <a:solidFill>
                  <a:schemeClr val="dk1"/>
                </a:solidFill>
              </a:defRPr>
            </a:lvl9pPr>
          </a:lstStyle>
          <a:p/>
        </p:txBody>
      </p:sp>
      <p:sp>
        <p:nvSpPr>
          <p:cNvPr id="73" name="Google Shape;73;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hyperlink" Target="https://aws.amazon.com/tr/blogs/opensource/sustainability-with-rust/" TargetMode="External"/><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upload.wikimedia.org/wikipedia/commons/f/f7/Programming_paradigms.svg"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p:cNvPicPr preferRelativeResize="0"/>
          <p:nvPr/>
        </p:nvPicPr>
        <p:blipFill rotWithShape="1">
          <a:blip r:embed="rId3">
            <a:alphaModFix/>
          </a:blip>
          <a:srcRect b="6094" l="0" r="0" t="6085"/>
          <a:stretch/>
        </p:blipFill>
        <p:spPr>
          <a:xfrm>
            <a:off x="0" y="0"/>
            <a:ext cx="9144001" cy="3615926"/>
          </a:xfrm>
          <a:prstGeom prst="rect">
            <a:avLst/>
          </a:prstGeom>
          <a:noFill/>
          <a:ln>
            <a:noFill/>
          </a:ln>
        </p:spPr>
      </p:pic>
      <p:sp>
        <p:nvSpPr>
          <p:cNvPr id="79" name="Google Shape;79;p17"/>
          <p:cNvSpPr/>
          <p:nvPr/>
        </p:nvSpPr>
        <p:spPr>
          <a:xfrm>
            <a:off x="0" y="2958997"/>
            <a:ext cx="9144000" cy="6669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a:off x="0" y="3615925"/>
            <a:ext cx="9144000" cy="152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type="ctrTitle"/>
          </p:nvPr>
        </p:nvSpPr>
        <p:spPr>
          <a:xfrm>
            <a:off x="320625" y="3615925"/>
            <a:ext cx="6938100" cy="54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latin typeface="Roboto Mono"/>
                <a:ea typeface="Roboto Mono"/>
                <a:cs typeface="Roboto Mono"/>
                <a:sym typeface="Roboto Mono"/>
              </a:rPr>
              <a:t>Yeni Nesil Diller</a:t>
            </a:r>
            <a:endParaRPr>
              <a:latin typeface="Roboto Mono"/>
              <a:ea typeface="Roboto Mono"/>
              <a:cs typeface="Roboto Mono"/>
              <a:sym typeface="Roboto Mono"/>
            </a:endParaRPr>
          </a:p>
        </p:txBody>
      </p:sp>
      <p:sp>
        <p:nvSpPr>
          <p:cNvPr id="82" name="Google Shape;82;p17"/>
          <p:cNvSpPr txBox="1"/>
          <p:nvPr>
            <p:ph idx="1" type="subTitle"/>
          </p:nvPr>
        </p:nvSpPr>
        <p:spPr>
          <a:xfrm>
            <a:off x="320625" y="4237825"/>
            <a:ext cx="5871300" cy="362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latin typeface="Roboto Mono"/>
                <a:ea typeface="Roboto Mono"/>
                <a:cs typeface="Roboto Mono"/>
                <a:sym typeface="Roboto Mono"/>
              </a:rPr>
              <a:t>Burak Selim Şenyurt, </a:t>
            </a:r>
            <a:r>
              <a:rPr lang="en-GB">
                <a:latin typeface="Roboto Mono"/>
                <a:ea typeface="Roboto Mono"/>
                <a:cs typeface="Roboto Mono"/>
                <a:sym typeface="Roboto Mono"/>
              </a:rPr>
              <a:t>Umut Özel</a:t>
            </a:r>
            <a:endParaRPr>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70" name="Google Shape;170;p26">
            <a:hlinkClick r:id="rId4"/>
          </p:cNvPr>
          <p:cNvPicPr preferRelativeResize="0"/>
          <p:nvPr/>
        </p:nvPicPr>
        <p:blipFill>
          <a:blip r:embed="rId5">
            <a:alphaModFix/>
          </a:blip>
          <a:stretch>
            <a:fillRect/>
          </a:stretch>
        </p:blipFill>
        <p:spPr>
          <a:xfrm>
            <a:off x="2693538" y="166000"/>
            <a:ext cx="3756925" cy="3453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nvSpPr>
        <p:spPr>
          <a:xfrm>
            <a:off x="3193200" y="1615825"/>
            <a:ext cx="27576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Roboto Mono"/>
                <a:ea typeface="Roboto Mono"/>
                <a:cs typeface="Roboto Mono"/>
                <a:sym typeface="Roboto Mono"/>
              </a:rPr>
              <a:t>Go, Rust</a:t>
            </a:r>
            <a:endParaRPr sz="2000">
              <a:latin typeface="Roboto Mono"/>
              <a:ea typeface="Roboto Mono"/>
              <a:cs typeface="Roboto Mono"/>
              <a:sym typeface="Roboto Mono"/>
            </a:endParaRPr>
          </a:p>
          <a:p>
            <a:pPr indent="0" lvl="0" marL="0" rtl="0" algn="ctr">
              <a:spcBef>
                <a:spcPts val="0"/>
              </a:spcBef>
              <a:spcAft>
                <a:spcPts val="0"/>
              </a:spcAft>
              <a:buNone/>
            </a:pPr>
            <a:r>
              <a:rPr lang="en-GB" sz="2000">
                <a:latin typeface="Roboto Mono"/>
                <a:ea typeface="Roboto Mono"/>
                <a:cs typeface="Roboto Mono"/>
                <a:sym typeface="Roboto Mono"/>
              </a:rPr>
              <a:t>Dart, Flutter</a:t>
            </a:r>
            <a:endParaRPr sz="2000">
              <a:latin typeface="Roboto Mono"/>
              <a:ea typeface="Roboto Mono"/>
              <a:cs typeface="Roboto Mono"/>
              <a:sym typeface="Roboto Mono"/>
            </a:endParaRPr>
          </a:p>
          <a:p>
            <a:pPr indent="0" lvl="0" marL="0" rtl="0" algn="ctr">
              <a:spcBef>
                <a:spcPts val="0"/>
              </a:spcBef>
              <a:spcAft>
                <a:spcPts val="0"/>
              </a:spcAft>
              <a:buNone/>
            </a:pPr>
            <a:r>
              <a:rPr lang="en-GB" sz="2000">
                <a:latin typeface="Roboto Mono"/>
                <a:ea typeface="Roboto Mono"/>
                <a:cs typeface="Roboto Mono"/>
                <a:sym typeface="Roboto Mono"/>
              </a:rPr>
              <a:t>Kotlin,Swift</a:t>
            </a:r>
            <a:endParaRPr sz="2000">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p:nvPr/>
        </p:nvSpPr>
        <p:spPr>
          <a:xfrm>
            <a:off x="-35125" y="1285925"/>
            <a:ext cx="2294700" cy="12861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object HelloWorld extends App {</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    printIn("Hello World")</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a:t>
            </a:r>
            <a:endParaRPr sz="1100">
              <a:latin typeface="Roboto Mono"/>
              <a:ea typeface="Roboto Mono"/>
              <a:cs typeface="Roboto Mono"/>
              <a:sym typeface="Roboto Mono"/>
            </a:endParaRPr>
          </a:p>
        </p:txBody>
      </p:sp>
      <p:sp>
        <p:nvSpPr>
          <p:cNvPr id="181" name="Google Shape;181;p28"/>
          <p:cNvSpPr/>
          <p:nvPr/>
        </p:nvSpPr>
        <p:spPr>
          <a:xfrm>
            <a:off x="-35125" y="125"/>
            <a:ext cx="2294700" cy="1286100"/>
          </a:xfrm>
          <a:prstGeom prst="rect">
            <a:avLst/>
          </a:prstGeom>
          <a:solidFill>
            <a:srgbClr val="EAD1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Roboto Mono"/>
                <a:ea typeface="Roboto Mono"/>
                <a:cs typeface="Roboto Mono"/>
                <a:sym typeface="Roboto Mono"/>
              </a:rPr>
              <a:t>#include &lt;iostream&gt;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GB" sz="1100">
                <a:latin typeface="Roboto Mono"/>
                <a:ea typeface="Roboto Mono"/>
                <a:cs typeface="Roboto Mono"/>
                <a:sym typeface="Roboto Mono"/>
              </a:rPr>
              <a:t>int main() {</a:t>
            </a:r>
            <a:endParaRPr sz="1100">
              <a:latin typeface="Roboto Mono"/>
              <a:ea typeface="Roboto Mono"/>
              <a:cs typeface="Roboto Mono"/>
              <a:sym typeface="Roboto Mono"/>
            </a:endParaRPr>
          </a:p>
          <a:p>
            <a:pPr indent="0" lvl="0" marL="0" rtl="0" algn="l">
              <a:spcBef>
                <a:spcPts val="0"/>
              </a:spcBef>
              <a:spcAft>
                <a:spcPts val="0"/>
              </a:spcAft>
              <a:buNone/>
            </a:pPr>
            <a:r>
              <a:rPr lang="en-GB" sz="1100">
                <a:latin typeface="Roboto Mono"/>
                <a:ea typeface="Roboto Mono"/>
                <a:cs typeface="Roboto Mono"/>
                <a:sym typeface="Roboto Mono"/>
              </a:rPr>
              <a:t>    std::cout &lt;&lt; "Hello World";</a:t>
            </a:r>
            <a:endParaRPr sz="1100">
              <a:latin typeface="Roboto Mono"/>
              <a:ea typeface="Roboto Mono"/>
              <a:cs typeface="Roboto Mono"/>
              <a:sym typeface="Roboto Mono"/>
            </a:endParaRPr>
          </a:p>
          <a:p>
            <a:pPr indent="0" lvl="0" marL="0" rtl="0" algn="l">
              <a:spcBef>
                <a:spcPts val="0"/>
              </a:spcBef>
              <a:spcAft>
                <a:spcPts val="0"/>
              </a:spcAft>
              <a:buNone/>
            </a:pPr>
            <a:r>
              <a:rPr lang="en-GB" sz="1100">
                <a:latin typeface="Roboto Mono"/>
                <a:ea typeface="Roboto Mono"/>
                <a:cs typeface="Roboto Mono"/>
                <a:sym typeface="Roboto Mono"/>
              </a:rPr>
              <a:t>    return 0;</a:t>
            </a:r>
            <a:endParaRPr sz="1100">
              <a:latin typeface="Roboto Mono"/>
              <a:ea typeface="Roboto Mono"/>
              <a:cs typeface="Roboto Mono"/>
              <a:sym typeface="Roboto Mono"/>
            </a:endParaRPr>
          </a:p>
          <a:p>
            <a:pPr indent="0" lvl="0" marL="0" rtl="0" algn="l">
              <a:spcBef>
                <a:spcPts val="0"/>
              </a:spcBef>
              <a:spcAft>
                <a:spcPts val="0"/>
              </a:spcAft>
              <a:buNone/>
            </a:pPr>
            <a:r>
              <a:rPr lang="en-GB" sz="1100">
                <a:latin typeface="Roboto Mono"/>
                <a:ea typeface="Roboto Mono"/>
                <a:cs typeface="Roboto Mono"/>
                <a:sym typeface="Roboto Mono"/>
              </a:rPr>
              <a:t>}</a:t>
            </a:r>
            <a:endParaRPr sz="1100">
              <a:latin typeface="Roboto Mono"/>
              <a:ea typeface="Roboto Mono"/>
              <a:cs typeface="Roboto Mono"/>
              <a:sym typeface="Roboto Mono"/>
            </a:endParaRPr>
          </a:p>
        </p:txBody>
      </p:sp>
      <p:sp>
        <p:nvSpPr>
          <p:cNvPr id="182" name="Google Shape;182;p28"/>
          <p:cNvSpPr/>
          <p:nvPr/>
        </p:nvSpPr>
        <p:spPr>
          <a:xfrm>
            <a:off x="2259648" y="1285925"/>
            <a:ext cx="2294700" cy="12861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Roboto Mono"/>
                <a:ea typeface="Roboto Mono"/>
                <a:cs typeface="Roboto Mono"/>
                <a:sym typeface="Roboto Mono"/>
              </a:rPr>
              <a:t>disp('Hello World');</a:t>
            </a:r>
            <a:endParaRPr sz="1100">
              <a:latin typeface="Roboto Mono"/>
              <a:ea typeface="Roboto Mono"/>
              <a:cs typeface="Roboto Mono"/>
              <a:sym typeface="Roboto Mono"/>
            </a:endParaRPr>
          </a:p>
        </p:txBody>
      </p:sp>
      <p:sp>
        <p:nvSpPr>
          <p:cNvPr id="183" name="Google Shape;183;p28"/>
          <p:cNvSpPr/>
          <p:nvPr/>
        </p:nvSpPr>
        <p:spPr>
          <a:xfrm>
            <a:off x="2259648" y="125"/>
            <a:ext cx="2294700" cy="1286100"/>
          </a:xfrm>
          <a:prstGeom prst="rect">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Roboto Mono"/>
                <a:ea typeface="Roboto Mono"/>
                <a:cs typeface="Roboto Mono"/>
                <a:sym typeface="Roboto Mono"/>
              </a:rPr>
              <a:t>#include &lt;iostream&gt;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lang="en-GB" sz="1100">
                <a:latin typeface="Roboto Mono"/>
                <a:ea typeface="Roboto Mono"/>
                <a:cs typeface="Roboto Mono"/>
                <a:sym typeface="Roboto Mono"/>
              </a:rPr>
              <a:t>int main() {</a:t>
            </a:r>
            <a:endParaRPr sz="1100">
              <a:latin typeface="Roboto Mono"/>
              <a:ea typeface="Roboto Mono"/>
              <a:cs typeface="Roboto Mono"/>
              <a:sym typeface="Roboto Mono"/>
            </a:endParaRPr>
          </a:p>
          <a:p>
            <a:pPr indent="0" lvl="0" marL="0" rtl="0" algn="l">
              <a:spcBef>
                <a:spcPts val="0"/>
              </a:spcBef>
              <a:spcAft>
                <a:spcPts val="0"/>
              </a:spcAft>
              <a:buNone/>
            </a:pPr>
            <a:r>
              <a:rPr lang="en-GB" sz="1100">
                <a:latin typeface="Roboto Mono"/>
                <a:ea typeface="Roboto Mono"/>
                <a:cs typeface="Roboto Mono"/>
                <a:sym typeface="Roboto Mono"/>
              </a:rPr>
              <a:t>    std::cout &lt;&lt; "Hello World";</a:t>
            </a:r>
            <a:endParaRPr sz="1100">
              <a:latin typeface="Roboto Mono"/>
              <a:ea typeface="Roboto Mono"/>
              <a:cs typeface="Roboto Mono"/>
              <a:sym typeface="Roboto Mono"/>
            </a:endParaRPr>
          </a:p>
          <a:p>
            <a:pPr indent="0" lvl="0" marL="0" rtl="0" algn="l">
              <a:spcBef>
                <a:spcPts val="0"/>
              </a:spcBef>
              <a:spcAft>
                <a:spcPts val="0"/>
              </a:spcAft>
              <a:buNone/>
            </a:pPr>
            <a:r>
              <a:rPr lang="en-GB" sz="1100">
                <a:latin typeface="Roboto Mono"/>
                <a:ea typeface="Roboto Mono"/>
                <a:cs typeface="Roboto Mono"/>
                <a:sym typeface="Roboto Mono"/>
              </a:rPr>
              <a:t>    return 0;</a:t>
            </a:r>
            <a:endParaRPr sz="1100">
              <a:latin typeface="Roboto Mono"/>
              <a:ea typeface="Roboto Mono"/>
              <a:cs typeface="Roboto Mono"/>
              <a:sym typeface="Roboto Mono"/>
            </a:endParaRPr>
          </a:p>
          <a:p>
            <a:pPr indent="0" lvl="0" marL="0" rtl="0" algn="l">
              <a:spcBef>
                <a:spcPts val="0"/>
              </a:spcBef>
              <a:spcAft>
                <a:spcPts val="0"/>
              </a:spcAft>
              <a:buNone/>
            </a:pPr>
            <a:r>
              <a:rPr lang="en-GB" sz="1100">
                <a:latin typeface="Roboto Mono"/>
                <a:ea typeface="Roboto Mono"/>
                <a:cs typeface="Roboto Mono"/>
                <a:sym typeface="Roboto Mono"/>
              </a:rPr>
              <a:t>}</a:t>
            </a:r>
            <a:endParaRPr sz="1100">
              <a:latin typeface="Roboto Mono"/>
              <a:ea typeface="Roboto Mono"/>
              <a:cs typeface="Roboto Mono"/>
              <a:sym typeface="Roboto Mono"/>
            </a:endParaRPr>
          </a:p>
        </p:txBody>
      </p:sp>
      <p:sp>
        <p:nvSpPr>
          <p:cNvPr id="184" name="Google Shape;184;p28"/>
          <p:cNvSpPr/>
          <p:nvPr/>
        </p:nvSpPr>
        <p:spPr>
          <a:xfrm>
            <a:off x="4554421" y="1285925"/>
            <a:ext cx="2294700" cy="12861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900">
                <a:latin typeface="Roboto Mono"/>
                <a:ea typeface="Roboto Mono"/>
                <a:cs typeface="Roboto Mono"/>
                <a:sym typeface="Roboto Mono"/>
              </a:rPr>
              <a:t>namespace HelloWorld {</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900">
                <a:latin typeface="Roboto Mono"/>
                <a:ea typeface="Roboto Mono"/>
                <a:cs typeface="Roboto Mono"/>
                <a:sym typeface="Roboto Mono"/>
              </a:rPr>
              <a:t>    class Hello {        </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900">
                <a:latin typeface="Roboto Mono"/>
                <a:ea typeface="Roboto Mono"/>
                <a:cs typeface="Roboto Mono"/>
                <a:sym typeface="Roboto Mono"/>
              </a:rPr>
              <a:t>        static void Main(string[] args){</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900">
                <a:latin typeface="Roboto Mono"/>
                <a:ea typeface="Roboto Mono"/>
                <a:cs typeface="Roboto Mono"/>
                <a:sym typeface="Roboto Mono"/>
              </a:rPr>
              <a:t>           Console.WriteLine("Hello World");</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900">
                <a:latin typeface="Roboto Mono"/>
                <a:ea typeface="Roboto Mono"/>
                <a:cs typeface="Roboto Mono"/>
                <a:sym typeface="Roboto Mono"/>
              </a:rPr>
              <a:t>}</a:t>
            </a:r>
            <a:endParaRPr sz="900">
              <a:latin typeface="Roboto Mono"/>
              <a:ea typeface="Roboto Mono"/>
              <a:cs typeface="Roboto Mono"/>
              <a:sym typeface="Roboto Mono"/>
            </a:endParaRPr>
          </a:p>
        </p:txBody>
      </p:sp>
      <p:sp>
        <p:nvSpPr>
          <p:cNvPr id="185" name="Google Shape;185;p28"/>
          <p:cNvSpPr/>
          <p:nvPr/>
        </p:nvSpPr>
        <p:spPr>
          <a:xfrm>
            <a:off x="4554421" y="125"/>
            <a:ext cx="2294700" cy="12861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IDENTIFICATION DIVISION.</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PROGRAM-ID. Hello-world.</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PROCEDURE DIVISION.</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    DISPLAY "Hello World".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p:txBody>
      </p:sp>
      <p:sp>
        <p:nvSpPr>
          <p:cNvPr id="186" name="Google Shape;186;p28"/>
          <p:cNvSpPr/>
          <p:nvPr/>
        </p:nvSpPr>
        <p:spPr>
          <a:xfrm>
            <a:off x="6849193" y="1285925"/>
            <a:ext cx="2294700" cy="1286100"/>
          </a:xfrm>
          <a:prstGeom prst="rect">
            <a:avLst/>
          </a:prstGeom>
          <a:solidFill>
            <a:srgbClr val="E6B8A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Roboto Mono"/>
                <a:ea typeface="Roboto Mono"/>
                <a:cs typeface="Roboto Mono"/>
                <a:sym typeface="Roboto Mono"/>
              </a:rPr>
              <a:t>print("Hello World")</a:t>
            </a:r>
            <a:endParaRPr sz="1100">
              <a:latin typeface="Roboto Mono"/>
              <a:ea typeface="Roboto Mono"/>
              <a:cs typeface="Roboto Mono"/>
              <a:sym typeface="Roboto Mono"/>
            </a:endParaRPr>
          </a:p>
        </p:txBody>
      </p:sp>
      <p:sp>
        <p:nvSpPr>
          <p:cNvPr id="187" name="Google Shape;187;p28"/>
          <p:cNvSpPr/>
          <p:nvPr/>
        </p:nvSpPr>
        <p:spPr>
          <a:xfrm>
            <a:off x="6849193" y="125"/>
            <a:ext cx="2294700" cy="12861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600">
                <a:latin typeface="Roboto Mono"/>
                <a:ea typeface="Roboto Mono"/>
                <a:cs typeface="Roboto Mono"/>
                <a:sym typeface="Roboto Mono"/>
              </a:rPr>
              <a:t>global _main</a:t>
            </a:r>
            <a:endParaRPr sz="6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600">
                <a:latin typeface="Roboto Mono"/>
                <a:ea typeface="Roboto Mono"/>
                <a:cs typeface="Roboto Mono"/>
                <a:sym typeface="Roboto Mono"/>
              </a:rPr>
              <a:t>    extern _printf</a:t>
            </a:r>
            <a:endParaRPr sz="6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6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600">
                <a:latin typeface="Roboto Mono"/>
                <a:ea typeface="Roboto Mono"/>
                <a:cs typeface="Roboto Mono"/>
                <a:sym typeface="Roboto Mono"/>
              </a:rPr>
              <a:t>    section .text</a:t>
            </a:r>
            <a:endParaRPr sz="6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600">
                <a:latin typeface="Roboto Mono"/>
                <a:ea typeface="Roboto Mono"/>
                <a:cs typeface="Roboto Mono"/>
                <a:sym typeface="Roboto Mono"/>
              </a:rPr>
              <a:t>_main:</a:t>
            </a:r>
            <a:endParaRPr sz="6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600">
                <a:latin typeface="Roboto Mono"/>
                <a:ea typeface="Roboto Mono"/>
                <a:cs typeface="Roboto Mono"/>
                <a:sym typeface="Roboto Mono"/>
              </a:rPr>
              <a:t>    push    message</a:t>
            </a:r>
            <a:endParaRPr sz="6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600">
                <a:latin typeface="Roboto Mono"/>
                <a:ea typeface="Roboto Mono"/>
                <a:cs typeface="Roboto Mono"/>
                <a:sym typeface="Roboto Mono"/>
              </a:rPr>
              <a:t>    call    _printf</a:t>
            </a:r>
            <a:endParaRPr sz="6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600">
                <a:latin typeface="Roboto Mono"/>
                <a:ea typeface="Roboto Mono"/>
                <a:cs typeface="Roboto Mono"/>
                <a:sym typeface="Roboto Mono"/>
              </a:rPr>
              <a:t>    add        esp, 4</a:t>
            </a:r>
            <a:endParaRPr sz="6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600">
                <a:latin typeface="Roboto Mono"/>
                <a:ea typeface="Roboto Mono"/>
                <a:cs typeface="Roboto Mono"/>
                <a:sym typeface="Roboto Mono"/>
              </a:rPr>
              <a:t>message:</a:t>
            </a:r>
            <a:endParaRPr sz="6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600">
                <a:latin typeface="Roboto Mono"/>
                <a:ea typeface="Roboto Mono"/>
                <a:cs typeface="Roboto Mono"/>
                <a:sym typeface="Roboto Mono"/>
              </a:rPr>
              <a:t>    db    'Hello World', 10, 0</a:t>
            </a:r>
            <a:endParaRPr sz="600">
              <a:latin typeface="Roboto Mono"/>
              <a:ea typeface="Roboto Mono"/>
              <a:cs typeface="Roboto Mono"/>
              <a:sym typeface="Roboto Mono"/>
            </a:endParaRPr>
          </a:p>
        </p:txBody>
      </p:sp>
      <p:sp>
        <p:nvSpPr>
          <p:cNvPr id="188" name="Google Shape;188;p28"/>
          <p:cNvSpPr/>
          <p:nvPr/>
        </p:nvSpPr>
        <p:spPr>
          <a:xfrm>
            <a:off x="-35125" y="3857524"/>
            <a:ext cx="2294700" cy="1286100"/>
          </a:xfrm>
          <a:prstGeom prst="rect">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Roboto Mono"/>
                <a:ea typeface="Roboto Mono"/>
                <a:cs typeface="Roboto Mono"/>
                <a:sym typeface="Roboto Mono"/>
              </a:rPr>
              <a:t>cat('Hello World')</a:t>
            </a:r>
            <a:endParaRPr sz="1100">
              <a:latin typeface="Roboto Mono"/>
              <a:ea typeface="Roboto Mono"/>
              <a:cs typeface="Roboto Mono"/>
              <a:sym typeface="Roboto Mono"/>
            </a:endParaRPr>
          </a:p>
        </p:txBody>
      </p:sp>
      <p:sp>
        <p:nvSpPr>
          <p:cNvPr id="189" name="Google Shape;189;p28"/>
          <p:cNvSpPr/>
          <p:nvPr/>
        </p:nvSpPr>
        <p:spPr>
          <a:xfrm>
            <a:off x="-35125" y="2571725"/>
            <a:ext cx="2294700" cy="1286100"/>
          </a:xfrm>
          <a:prstGeom prst="rect">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Roboto Mono"/>
                <a:ea typeface="Roboto Mono"/>
                <a:cs typeface="Roboto Mono"/>
                <a:sym typeface="Roboto Mono"/>
              </a:rPr>
              <a:t>console.lof 'Hello World'</a:t>
            </a:r>
            <a:endParaRPr sz="1100">
              <a:latin typeface="Roboto Mono"/>
              <a:ea typeface="Roboto Mono"/>
              <a:cs typeface="Roboto Mono"/>
              <a:sym typeface="Roboto Mono"/>
            </a:endParaRPr>
          </a:p>
        </p:txBody>
      </p:sp>
      <p:sp>
        <p:nvSpPr>
          <p:cNvPr id="190" name="Google Shape;190;p28"/>
          <p:cNvSpPr/>
          <p:nvPr/>
        </p:nvSpPr>
        <p:spPr>
          <a:xfrm>
            <a:off x="2259648" y="3857524"/>
            <a:ext cx="2294700" cy="12861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800">
                <a:latin typeface="Roboto Mono"/>
                <a:ea typeface="Roboto Mono"/>
                <a:cs typeface="Roboto Mono"/>
                <a:sym typeface="Roboto Mono"/>
              </a:rPr>
              <a:t>import java.io.*;</a:t>
            </a:r>
            <a:endParaRPr sz="8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800">
                <a:latin typeface="Roboto Mono"/>
                <a:ea typeface="Roboto Mono"/>
                <a:cs typeface="Roboto Mono"/>
                <a:sym typeface="Roboto Mono"/>
              </a:rPr>
              <a:t>class GFG {</a:t>
            </a:r>
            <a:endParaRPr sz="8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800">
                <a:latin typeface="Roboto Mono"/>
                <a:ea typeface="Roboto Mono"/>
                <a:cs typeface="Roboto Mono"/>
                <a:sym typeface="Roboto Mono"/>
              </a:rPr>
              <a:t>    public static void main (String[] args) {</a:t>
            </a:r>
            <a:endParaRPr sz="8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800">
                <a:latin typeface="Roboto Mono"/>
                <a:ea typeface="Roboto Mono"/>
                <a:cs typeface="Roboto Mono"/>
                <a:sym typeface="Roboto Mono"/>
              </a:rPr>
              <a:t>       System.out.println("Hello World");</a:t>
            </a:r>
            <a:endParaRPr sz="8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800">
                <a:latin typeface="Roboto Mono"/>
                <a:ea typeface="Roboto Mono"/>
                <a:cs typeface="Roboto Mono"/>
                <a:sym typeface="Roboto Mono"/>
              </a:rPr>
              <a:t>}</a:t>
            </a:r>
            <a:endParaRPr sz="800">
              <a:latin typeface="Roboto Mono"/>
              <a:ea typeface="Roboto Mono"/>
              <a:cs typeface="Roboto Mono"/>
              <a:sym typeface="Roboto Mono"/>
            </a:endParaRPr>
          </a:p>
        </p:txBody>
      </p:sp>
      <p:sp>
        <p:nvSpPr>
          <p:cNvPr id="191" name="Google Shape;191;p28"/>
          <p:cNvSpPr/>
          <p:nvPr/>
        </p:nvSpPr>
        <p:spPr>
          <a:xfrm>
            <a:off x="2259648" y="2571725"/>
            <a:ext cx="2294700" cy="1286100"/>
          </a:xfrm>
          <a:prstGeom prst="rect">
            <a:avLst/>
          </a:prstGeom>
          <a:solidFill>
            <a:srgbClr val="D0E0E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program HelloWorld;</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begin</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  WriteLn('Hello World');</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end.</a:t>
            </a:r>
            <a:endParaRPr sz="1100">
              <a:latin typeface="Roboto Mono"/>
              <a:ea typeface="Roboto Mono"/>
              <a:cs typeface="Roboto Mono"/>
              <a:sym typeface="Roboto Mono"/>
            </a:endParaRPr>
          </a:p>
        </p:txBody>
      </p:sp>
      <p:sp>
        <p:nvSpPr>
          <p:cNvPr id="192" name="Google Shape;192;p28"/>
          <p:cNvSpPr/>
          <p:nvPr/>
        </p:nvSpPr>
        <p:spPr>
          <a:xfrm>
            <a:off x="4554421" y="3857524"/>
            <a:ext cx="2294700" cy="1286100"/>
          </a:xfrm>
          <a:prstGeom prst="rect">
            <a:avLst/>
          </a:prstGeom>
          <a:solidFill>
            <a:srgbClr val="D9D2E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Roboto Mono"/>
                <a:ea typeface="Roboto Mono"/>
                <a:cs typeface="Roboto Mono"/>
                <a:sym typeface="Roboto Mono"/>
              </a:rPr>
              <a:t>(print "Hello World")</a:t>
            </a:r>
            <a:endParaRPr sz="1100">
              <a:latin typeface="Roboto Mono"/>
              <a:ea typeface="Roboto Mono"/>
              <a:cs typeface="Roboto Mono"/>
              <a:sym typeface="Roboto Mono"/>
            </a:endParaRPr>
          </a:p>
        </p:txBody>
      </p:sp>
      <p:sp>
        <p:nvSpPr>
          <p:cNvPr id="193" name="Google Shape;193;p28"/>
          <p:cNvSpPr/>
          <p:nvPr/>
        </p:nvSpPr>
        <p:spPr>
          <a:xfrm>
            <a:off x="4554421" y="2571725"/>
            <a:ext cx="2294700" cy="12861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module Main where</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main :: IO ()</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main = putStrLn "Hello World"</a:t>
            </a:r>
            <a:endParaRPr sz="1100">
              <a:latin typeface="Roboto Mono"/>
              <a:ea typeface="Roboto Mono"/>
              <a:cs typeface="Roboto Mono"/>
              <a:sym typeface="Roboto Mono"/>
            </a:endParaRPr>
          </a:p>
        </p:txBody>
      </p:sp>
      <p:sp>
        <p:nvSpPr>
          <p:cNvPr id="194" name="Google Shape;194;p28"/>
          <p:cNvSpPr/>
          <p:nvPr/>
        </p:nvSpPr>
        <p:spPr>
          <a:xfrm>
            <a:off x="6849193" y="3857524"/>
            <a:ext cx="2294700" cy="1286100"/>
          </a:xfrm>
          <a:prstGeom prst="rect">
            <a:avLst/>
          </a:prstGeom>
          <a:solidFill>
            <a:srgbClr val="EAD1D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Roboto Mono"/>
                <a:ea typeface="Roboto Mono"/>
                <a:cs typeface="Roboto Mono"/>
                <a:sym typeface="Roboto Mono"/>
              </a:rPr>
              <a:t>BEGIN DISPLAY("Hello World") END.</a:t>
            </a:r>
            <a:endParaRPr sz="1100">
              <a:latin typeface="Roboto Mono"/>
              <a:ea typeface="Roboto Mono"/>
              <a:cs typeface="Roboto Mono"/>
              <a:sym typeface="Roboto Mono"/>
            </a:endParaRPr>
          </a:p>
        </p:txBody>
      </p:sp>
      <p:sp>
        <p:nvSpPr>
          <p:cNvPr id="195" name="Google Shape;195;p28"/>
          <p:cNvSpPr/>
          <p:nvPr/>
        </p:nvSpPr>
        <p:spPr>
          <a:xfrm>
            <a:off x="6849193" y="2571725"/>
            <a:ext cx="2294700" cy="1286100"/>
          </a:xfrm>
          <a:prstGeom prst="rect">
            <a:avLst/>
          </a:prstGeom>
          <a:solidFill>
            <a:srgbClr val="FCE5C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fun main(args: Array&lt;String&gt;){</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    println("Hello World")</a:t>
            </a:r>
            <a:endParaRPr sz="11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GB" sz="1100">
                <a:latin typeface="Roboto Mono"/>
                <a:ea typeface="Roboto Mono"/>
                <a:cs typeface="Roboto Mono"/>
                <a:sym typeface="Roboto Mono"/>
              </a:rPr>
              <a:t>}</a:t>
            </a:r>
            <a:endParaRPr sz="1100">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8"/>
          <p:cNvPicPr preferRelativeResize="0"/>
          <p:nvPr/>
        </p:nvPicPr>
        <p:blipFill rotWithShape="1">
          <a:blip r:embed="rId3">
            <a:alphaModFix/>
          </a:blip>
          <a:srcRect b="7820" l="0" r="0" t="7812"/>
          <a:stretch/>
        </p:blipFill>
        <p:spPr>
          <a:xfrm>
            <a:off x="3047650" y="0"/>
            <a:ext cx="6096349" cy="5143500"/>
          </a:xfrm>
          <a:prstGeom prst="rect">
            <a:avLst/>
          </a:prstGeom>
          <a:noFill/>
          <a:ln>
            <a:noFill/>
          </a:ln>
        </p:spPr>
      </p:pic>
      <p:sp>
        <p:nvSpPr>
          <p:cNvPr id="88" name="Google Shape;88;p18"/>
          <p:cNvSpPr txBox="1"/>
          <p:nvPr>
            <p:ph type="title"/>
          </p:nvPr>
        </p:nvSpPr>
        <p:spPr>
          <a:xfrm>
            <a:off x="185350" y="352000"/>
            <a:ext cx="2683200" cy="2031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GB"/>
              <a:t>1843: Ada Lovelace’s </a:t>
            </a:r>
            <a:br>
              <a:rPr b="1" lang="en-GB"/>
            </a:br>
            <a:r>
              <a:rPr b="1" lang="en-GB"/>
              <a:t>Machine Algorithm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p:nvPr/>
        </p:nvSpPr>
        <p:spPr>
          <a:xfrm>
            <a:off x="2209125" y="316600"/>
            <a:ext cx="1229100" cy="568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Charles Babbage</a:t>
            </a:r>
            <a:endParaRPr>
              <a:latin typeface="Roboto Mono"/>
              <a:ea typeface="Roboto Mono"/>
              <a:cs typeface="Roboto Mono"/>
              <a:sym typeface="Roboto Mono"/>
            </a:endParaRPr>
          </a:p>
        </p:txBody>
      </p:sp>
      <p:sp>
        <p:nvSpPr>
          <p:cNvPr id="94" name="Google Shape;94;p19"/>
          <p:cNvSpPr/>
          <p:nvPr/>
        </p:nvSpPr>
        <p:spPr>
          <a:xfrm>
            <a:off x="5561650" y="609375"/>
            <a:ext cx="1229100" cy="568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Fark Makinesi</a:t>
            </a:r>
            <a:endParaRPr>
              <a:latin typeface="Roboto Mono"/>
              <a:ea typeface="Roboto Mono"/>
              <a:cs typeface="Roboto Mono"/>
              <a:sym typeface="Roboto Mono"/>
            </a:endParaRPr>
          </a:p>
        </p:txBody>
      </p:sp>
      <p:pic>
        <p:nvPicPr>
          <p:cNvPr id="95" name="Google Shape;95;p19"/>
          <p:cNvPicPr preferRelativeResize="0"/>
          <p:nvPr/>
        </p:nvPicPr>
        <p:blipFill>
          <a:blip r:embed="rId3">
            <a:alphaModFix/>
          </a:blip>
          <a:stretch>
            <a:fillRect/>
          </a:stretch>
        </p:blipFill>
        <p:spPr>
          <a:xfrm>
            <a:off x="7284738" y="0"/>
            <a:ext cx="1616400" cy="472925"/>
          </a:xfrm>
          <a:prstGeom prst="rect">
            <a:avLst/>
          </a:prstGeom>
          <a:noFill/>
          <a:ln>
            <a:noFill/>
          </a:ln>
        </p:spPr>
      </p:pic>
      <p:sp>
        <p:nvSpPr>
          <p:cNvPr id="96" name="Google Shape;96;p19"/>
          <p:cNvSpPr/>
          <p:nvPr/>
        </p:nvSpPr>
        <p:spPr>
          <a:xfrm>
            <a:off x="5561650" y="1584625"/>
            <a:ext cx="1229100" cy="568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Analitik Motor</a:t>
            </a:r>
            <a:endParaRPr>
              <a:latin typeface="Roboto Mono"/>
              <a:ea typeface="Roboto Mono"/>
              <a:cs typeface="Roboto Mono"/>
              <a:sym typeface="Roboto Mono"/>
            </a:endParaRPr>
          </a:p>
        </p:txBody>
      </p:sp>
      <p:pic>
        <p:nvPicPr>
          <p:cNvPr id="97" name="Google Shape;97;p19"/>
          <p:cNvPicPr preferRelativeResize="0"/>
          <p:nvPr/>
        </p:nvPicPr>
        <p:blipFill>
          <a:blip r:embed="rId4">
            <a:alphaModFix/>
          </a:blip>
          <a:stretch>
            <a:fillRect/>
          </a:stretch>
        </p:blipFill>
        <p:spPr>
          <a:xfrm>
            <a:off x="7173655" y="440981"/>
            <a:ext cx="1838574" cy="2041382"/>
          </a:xfrm>
          <a:prstGeom prst="rect">
            <a:avLst/>
          </a:prstGeom>
          <a:noFill/>
          <a:ln>
            <a:noFill/>
          </a:ln>
        </p:spPr>
      </p:pic>
      <p:sp>
        <p:nvSpPr>
          <p:cNvPr id="98" name="Google Shape;98;p19"/>
          <p:cNvSpPr/>
          <p:nvPr/>
        </p:nvSpPr>
        <p:spPr>
          <a:xfrm>
            <a:off x="3244825" y="1584625"/>
            <a:ext cx="1229100" cy="56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Luigi Menabrea</a:t>
            </a:r>
            <a:endParaRPr>
              <a:latin typeface="Roboto Mono"/>
              <a:ea typeface="Roboto Mono"/>
              <a:cs typeface="Roboto Mono"/>
              <a:sym typeface="Roboto Mono"/>
            </a:endParaRPr>
          </a:p>
        </p:txBody>
      </p:sp>
      <p:sp>
        <p:nvSpPr>
          <p:cNvPr id="99" name="Google Shape;99;p19"/>
          <p:cNvSpPr/>
          <p:nvPr/>
        </p:nvSpPr>
        <p:spPr>
          <a:xfrm>
            <a:off x="3244825" y="2534413"/>
            <a:ext cx="1229100" cy="56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1842</a:t>
            </a:r>
            <a:endParaRPr>
              <a:latin typeface="Roboto Mono"/>
              <a:ea typeface="Roboto Mono"/>
              <a:cs typeface="Roboto Mono"/>
              <a:sym typeface="Roboto Mono"/>
            </a:endParaRPr>
          </a:p>
        </p:txBody>
      </p:sp>
      <p:sp>
        <p:nvSpPr>
          <p:cNvPr id="100" name="Google Shape;100;p19"/>
          <p:cNvSpPr/>
          <p:nvPr/>
        </p:nvSpPr>
        <p:spPr>
          <a:xfrm>
            <a:off x="701875" y="1300600"/>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Ada Lovelace</a:t>
            </a:r>
            <a:endParaRPr>
              <a:latin typeface="Roboto Mono"/>
              <a:ea typeface="Roboto Mono"/>
              <a:cs typeface="Roboto Mono"/>
              <a:sym typeface="Roboto Mono"/>
            </a:endParaRPr>
          </a:p>
        </p:txBody>
      </p:sp>
      <p:sp>
        <p:nvSpPr>
          <p:cNvPr id="101" name="Google Shape;101;p19"/>
          <p:cNvSpPr/>
          <p:nvPr/>
        </p:nvSpPr>
        <p:spPr>
          <a:xfrm>
            <a:off x="323450" y="2696225"/>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1843</a:t>
            </a:r>
            <a:endParaRPr>
              <a:latin typeface="Roboto Mono"/>
              <a:ea typeface="Roboto Mono"/>
              <a:cs typeface="Roboto Mono"/>
              <a:sym typeface="Roboto Mono"/>
            </a:endParaRPr>
          </a:p>
        </p:txBody>
      </p:sp>
      <p:sp>
        <p:nvSpPr>
          <p:cNvPr id="102" name="Google Shape;102;p19"/>
          <p:cNvSpPr/>
          <p:nvPr/>
        </p:nvSpPr>
        <p:spPr>
          <a:xfrm>
            <a:off x="1930975" y="3945500"/>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Bernoulli Sayıları</a:t>
            </a:r>
            <a:endParaRPr>
              <a:latin typeface="Roboto Mono"/>
              <a:ea typeface="Roboto Mono"/>
              <a:cs typeface="Roboto Mono"/>
              <a:sym typeface="Roboto Mono"/>
            </a:endParaRPr>
          </a:p>
        </p:txBody>
      </p:sp>
      <p:pic>
        <p:nvPicPr>
          <p:cNvPr id="103" name="Google Shape;103;p19"/>
          <p:cNvPicPr preferRelativeResize="0"/>
          <p:nvPr/>
        </p:nvPicPr>
        <p:blipFill>
          <a:blip r:embed="rId5">
            <a:alphaModFix/>
          </a:blip>
          <a:stretch>
            <a:fillRect/>
          </a:stretch>
        </p:blipFill>
        <p:spPr>
          <a:xfrm>
            <a:off x="3703100" y="3264425"/>
            <a:ext cx="2450035" cy="1715024"/>
          </a:xfrm>
          <a:prstGeom prst="rect">
            <a:avLst/>
          </a:prstGeom>
          <a:noFill/>
          <a:ln>
            <a:noFill/>
          </a:ln>
        </p:spPr>
      </p:pic>
      <p:sp>
        <p:nvSpPr>
          <p:cNvPr id="104" name="Google Shape;104;p19"/>
          <p:cNvSpPr/>
          <p:nvPr/>
        </p:nvSpPr>
        <p:spPr>
          <a:xfrm>
            <a:off x="323450" y="3945500"/>
            <a:ext cx="1229100" cy="568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Mono"/>
                <a:ea typeface="Roboto Mono"/>
                <a:cs typeface="Roboto Mono"/>
                <a:sym typeface="Roboto Mono"/>
              </a:rPr>
              <a:t>Loop</a:t>
            </a:r>
            <a:endParaRPr>
              <a:latin typeface="Roboto Mono"/>
              <a:ea typeface="Roboto Mono"/>
              <a:cs typeface="Roboto Mono"/>
              <a:sym typeface="Roboto Mono"/>
            </a:endParaRPr>
          </a:p>
        </p:txBody>
      </p:sp>
      <p:cxnSp>
        <p:nvCxnSpPr>
          <p:cNvPr id="105" name="Google Shape;105;p19"/>
          <p:cNvCxnSpPr>
            <a:stCxn id="93" idx="3"/>
            <a:endCxn id="94" idx="1"/>
          </p:cNvCxnSpPr>
          <p:nvPr/>
        </p:nvCxnSpPr>
        <p:spPr>
          <a:xfrm>
            <a:off x="3438225" y="600700"/>
            <a:ext cx="2123400" cy="292800"/>
          </a:xfrm>
          <a:prstGeom prst="curvedConnector3">
            <a:avLst>
              <a:gd fmla="val 50001" name="adj1"/>
            </a:avLst>
          </a:prstGeom>
          <a:noFill/>
          <a:ln cap="flat" cmpd="sng" w="28575">
            <a:solidFill>
              <a:schemeClr val="dk2"/>
            </a:solidFill>
            <a:prstDash val="solid"/>
            <a:round/>
            <a:headEnd len="med" w="med" type="none"/>
            <a:tailEnd len="med" w="med" type="triangle"/>
          </a:ln>
        </p:spPr>
      </p:cxnSp>
      <p:cxnSp>
        <p:nvCxnSpPr>
          <p:cNvPr id="106" name="Google Shape;106;p19"/>
          <p:cNvCxnSpPr>
            <a:stCxn id="93" idx="3"/>
            <a:endCxn id="96" idx="1"/>
          </p:cNvCxnSpPr>
          <p:nvPr/>
        </p:nvCxnSpPr>
        <p:spPr>
          <a:xfrm>
            <a:off x="3438225" y="600700"/>
            <a:ext cx="2123400" cy="1268100"/>
          </a:xfrm>
          <a:prstGeom prst="curvedConnector3">
            <a:avLst>
              <a:gd fmla="val 57868" name="adj1"/>
            </a:avLst>
          </a:prstGeom>
          <a:noFill/>
          <a:ln cap="flat" cmpd="sng" w="28575">
            <a:solidFill>
              <a:schemeClr val="dk2"/>
            </a:solidFill>
            <a:prstDash val="solid"/>
            <a:round/>
            <a:headEnd len="med" w="med" type="none"/>
            <a:tailEnd len="med" w="med" type="triangle"/>
          </a:ln>
        </p:spPr>
      </p:cxnSp>
      <p:cxnSp>
        <p:nvCxnSpPr>
          <p:cNvPr id="107" name="Google Shape;107;p19"/>
          <p:cNvCxnSpPr>
            <a:stCxn id="93" idx="1"/>
            <a:endCxn id="100" idx="0"/>
          </p:cNvCxnSpPr>
          <p:nvPr/>
        </p:nvCxnSpPr>
        <p:spPr>
          <a:xfrm flipH="1">
            <a:off x="1316325" y="600700"/>
            <a:ext cx="892800" cy="699900"/>
          </a:xfrm>
          <a:prstGeom prst="curvedConnector2">
            <a:avLst/>
          </a:prstGeom>
          <a:noFill/>
          <a:ln cap="flat" cmpd="sng" w="28575">
            <a:solidFill>
              <a:schemeClr val="dk2"/>
            </a:solidFill>
            <a:prstDash val="solid"/>
            <a:round/>
            <a:headEnd len="med" w="med" type="none"/>
            <a:tailEnd len="med" w="med" type="triangle"/>
          </a:ln>
        </p:spPr>
      </p:cxnSp>
      <p:cxnSp>
        <p:nvCxnSpPr>
          <p:cNvPr id="108" name="Google Shape;108;p19"/>
          <p:cNvCxnSpPr>
            <a:stCxn id="93" idx="2"/>
            <a:endCxn id="98" idx="0"/>
          </p:cNvCxnSpPr>
          <p:nvPr/>
        </p:nvCxnSpPr>
        <p:spPr>
          <a:xfrm flipH="1" rot="-5400000">
            <a:off x="2991525" y="716950"/>
            <a:ext cx="699900" cy="1035600"/>
          </a:xfrm>
          <a:prstGeom prst="curvedConnector3">
            <a:avLst>
              <a:gd fmla="val 49995" name="adj1"/>
            </a:avLst>
          </a:prstGeom>
          <a:noFill/>
          <a:ln cap="flat" cmpd="sng" w="28575">
            <a:solidFill>
              <a:schemeClr val="dk2"/>
            </a:solidFill>
            <a:prstDash val="solid"/>
            <a:round/>
            <a:headEnd len="med" w="med" type="none"/>
            <a:tailEnd len="med" w="med" type="triangle"/>
          </a:ln>
        </p:spPr>
      </p:cxnSp>
      <p:cxnSp>
        <p:nvCxnSpPr>
          <p:cNvPr id="109" name="Google Shape;109;p19"/>
          <p:cNvCxnSpPr>
            <a:stCxn id="98" idx="2"/>
            <a:endCxn id="99" idx="0"/>
          </p:cNvCxnSpPr>
          <p:nvPr/>
        </p:nvCxnSpPr>
        <p:spPr>
          <a:xfrm flipH="1" rot="-5400000">
            <a:off x="3668875" y="2343325"/>
            <a:ext cx="381600" cy="600"/>
          </a:xfrm>
          <a:prstGeom prst="curvedConnector3">
            <a:avLst>
              <a:gd fmla="val 49998" name="adj1"/>
            </a:avLst>
          </a:prstGeom>
          <a:noFill/>
          <a:ln cap="flat" cmpd="sng" w="28575">
            <a:solidFill>
              <a:schemeClr val="dk2"/>
            </a:solidFill>
            <a:prstDash val="solid"/>
            <a:round/>
            <a:headEnd len="med" w="med" type="none"/>
            <a:tailEnd len="med" w="med" type="triangle"/>
          </a:ln>
        </p:spPr>
      </p:cxnSp>
      <p:cxnSp>
        <p:nvCxnSpPr>
          <p:cNvPr id="110" name="Google Shape;110;p19"/>
          <p:cNvCxnSpPr>
            <a:stCxn id="100" idx="2"/>
            <a:endCxn id="101" idx="0"/>
          </p:cNvCxnSpPr>
          <p:nvPr/>
        </p:nvCxnSpPr>
        <p:spPr>
          <a:xfrm rot="5400000">
            <a:off x="713575" y="2093350"/>
            <a:ext cx="827400" cy="378300"/>
          </a:xfrm>
          <a:prstGeom prst="curvedConnector3">
            <a:avLst>
              <a:gd fmla="val 50002" name="adj1"/>
            </a:avLst>
          </a:prstGeom>
          <a:noFill/>
          <a:ln cap="flat" cmpd="sng" w="28575">
            <a:solidFill>
              <a:schemeClr val="dk2"/>
            </a:solidFill>
            <a:prstDash val="solid"/>
            <a:round/>
            <a:headEnd len="med" w="med" type="none"/>
            <a:tailEnd len="med" w="med" type="triangle"/>
          </a:ln>
        </p:spPr>
      </p:cxnSp>
      <p:cxnSp>
        <p:nvCxnSpPr>
          <p:cNvPr id="111" name="Google Shape;111;p19"/>
          <p:cNvCxnSpPr>
            <a:stCxn id="101" idx="3"/>
            <a:endCxn id="102" idx="0"/>
          </p:cNvCxnSpPr>
          <p:nvPr/>
        </p:nvCxnSpPr>
        <p:spPr>
          <a:xfrm>
            <a:off x="1552550" y="2980325"/>
            <a:ext cx="993000" cy="965100"/>
          </a:xfrm>
          <a:prstGeom prst="curvedConnector2">
            <a:avLst/>
          </a:prstGeom>
          <a:noFill/>
          <a:ln cap="flat" cmpd="sng" w="28575">
            <a:solidFill>
              <a:schemeClr val="dk2"/>
            </a:solidFill>
            <a:prstDash val="solid"/>
            <a:round/>
            <a:headEnd len="med" w="med" type="none"/>
            <a:tailEnd len="med" w="med" type="triangle"/>
          </a:ln>
        </p:spPr>
      </p:cxnSp>
      <p:cxnSp>
        <p:nvCxnSpPr>
          <p:cNvPr id="112" name="Google Shape;112;p19"/>
          <p:cNvCxnSpPr>
            <a:stCxn id="101" idx="2"/>
            <a:endCxn id="104" idx="0"/>
          </p:cNvCxnSpPr>
          <p:nvPr/>
        </p:nvCxnSpPr>
        <p:spPr>
          <a:xfrm flipH="1" rot="-5400000">
            <a:off x="597800" y="3604625"/>
            <a:ext cx="681000" cy="600"/>
          </a:xfrm>
          <a:prstGeom prst="curvedConnector3">
            <a:avLst>
              <a:gd fmla="val 50006" name="adj1"/>
            </a:avLst>
          </a:prstGeom>
          <a:noFill/>
          <a:ln cap="flat" cmpd="sng" w="28575">
            <a:solidFill>
              <a:schemeClr val="dk2"/>
            </a:solidFill>
            <a:prstDash val="solid"/>
            <a:round/>
            <a:headEnd len="med" w="med" type="none"/>
            <a:tailEnd len="med" w="med" type="triangle"/>
          </a:ln>
        </p:spPr>
      </p:cxnSp>
      <p:pic>
        <p:nvPicPr>
          <p:cNvPr id="113" name="Google Shape;113;p19"/>
          <p:cNvPicPr preferRelativeResize="0"/>
          <p:nvPr/>
        </p:nvPicPr>
        <p:blipFill rotWithShape="1">
          <a:blip r:embed="rId6">
            <a:alphaModFix/>
          </a:blip>
          <a:srcRect b="0" l="49877" r="0" t="0"/>
          <a:stretch/>
        </p:blipFill>
        <p:spPr>
          <a:xfrm>
            <a:off x="6267247" y="2798688"/>
            <a:ext cx="1229099" cy="1715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5094425" y="1752600"/>
            <a:ext cx="3696826" cy="3270974"/>
          </a:xfrm>
          <a:prstGeom prst="rect">
            <a:avLst/>
          </a:prstGeom>
          <a:noFill/>
          <a:ln>
            <a:noFill/>
          </a:ln>
        </p:spPr>
      </p:pic>
      <p:sp>
        <p:nvSpPr>
          <p:cNvPr id="119" name="Google Shape;119;p20"/>
          <p:cNvSpPr txBox="1"/>
          <p:nvPr/>
        </p:nvSpPr>
        <p:spPr>
          <a:xfrm>
            <a:off x="964950" y="106700"/>
            <a:ext cx="7214100" cy="486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300"/>
              </a:spcAft>
              <a:buNone/>
            </a:pPr>
            <a:r>
              <a:rPr lang="en-GB">
                <a:solidFill>
                  <a:srgbClr val="20323C"/>
                </a:solidFill>
                <a:latin typeface="Roboto Mono"/>
                <a:ea typeface="Roboto Mono"/>
                <a:cs typeface="Roboto Mono"/>
                <a:sym typeface="Roboto Mono"/>
              </a:rPr>
              <a:t>1949: Assembly Language</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1957: FORTRAN</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1958: LISP (List Processor)</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1959: COBOL (Common Business Oriented Language)</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1964: BASIC (Beginner’s All-Purpose Symbolic Instruction Code)</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1970: PASCAL</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1972: Smalltalk,C, SQL (SEQUEL at the time)</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1980: Ada</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1983: C++</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1987: Perl</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1990: Haskell</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1991: Python, Visual Basic</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1993: Ruby</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1995: Java, PHP, Javascript</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2000: C#</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2003: Scala, Groovy</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2009: Go</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2011: Rust, Dart, Kotlin</a:t>
            </a:r>
            <a:br>
              <a:rPr lang="en-GB">
                <a:solidFill>
                  <a:srgbClr val="20323C"/>
                </a:solidFill>
                <a:latin typeface="Roboto Mono"/>
                <a:ea typeface="Roboto Mono"/>
                <a:cs typeface="Roboto Mono"/>
                <a:sym typeface="Roboto Mono"/>
              </a:rPr>
            </a:br>
            <a:r>
              <a:rPr lang="en-GB">
                <a:solidFill>
                  <a:srgbClr val="20323C"/>
                </a:solidFill>
                <a:latin typeface="Roboto Mono"/>
                <a:ea typeface="Roboto Mono"/>
                <a:cs typeface="Roboto Mono"/>
                <a:sym typeface="Roboto Mono"/>
              </a:rPr>
              <a:t>2014: Swift</a:t>
            </a:r>
            <a:endParaRPr>
              <a:solidFill>
                <a:srgbClr val="20323C"/>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3">
            <a:alphaModFix/>
          </a:blip>
          <a:srcRect b="0" l="12973" r="12973" t="0"/>
          <a:stretch/>
        </p:blipFill>
        <p:spPr>
          <a:xfrm>
            <a:off x="0" y="24"/>
            <a:ext cx="3808976" cy="5143450"/>
          </a:xfrm>
          <a:prstGeom prst="rect">
            <a:avLst/>
          </a:prstGeom>
          <a:noFill/>
          <a:ln>
            <a:noFill/>
          </a:ln>
        </p:spPr>
      </p:pic>
      <p:sp>
        <p:nvSpPr>
          <p:cNvPr id="125" name="Google Shape;125;p21"/>
          <p:cNvSpPr txBox="1"/>
          <p:nvPr>
            <p:ph type="ctrTitle"/>
          </p:nvPr>
        </p:nvSpPr>
        <p:spPr>
          <a:xfrm>
            <a:off x="4269750" y="913500"/>
            <a:ext cx="4419900" cy="17238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GB"/>
              <a:t>Ödüllü Mini Yarışma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2800">
                <a:solidFill>
                  <a:srgbClr val="000000"/>
                </a:solidFill>
              </a:rPr>
              <a:t>Hangi programlama dili?</a:t>
            </a:r>
            <a:endParaRPr sz="2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Roboto Mono"/>
                <a:ea typeface="Roboto Mono"/>
                <a:cs typeface="Roboto Mono"/>
                <a:sym typeface="Roboto Mono"/>
              </a:rPr>
              <a:t>Low Level - High Level</a:t>
            </a:r>
            <a:endParaRPr>
              <a:latin typeface="Roboto Mono"/>
              <a:ea typeface="Roboto Mono"/>
              <a:cs typeface="Roboto Mono"/>
              <a:sym typeface="Roboto Mono"/>
            </a:endParaRPr>
          </a:p>
        </p:txBody>
      </p:sp>
      <p:sp>
        <p:nvSpPr>
          <p:cNvPr id="131" name="Google Shape;131;p22"/>
          <p:cNvSpPr/>
          <p:nvPr/>
        </p:nvSpPr>
        <p:spPr>
          <a:xfrm>
            <a:off x="1886850" y="1285875"/>
            <a:ext cx="5370300" cy="3416400"/>
          </a:xfrm>
          <a:prstGeom prst="trapezoid">
            <a:avLst>
              <a:gd fmla="val 49652"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22"/>
          <p:cNvCxnSpPr/>
          <p:nvPr/>
        </p:nvCxnSpPr>
        <p:spPr>
          <a:xfrm>
            <a:off x="2231375" y="3983700"/>
            <a:ext cx="4664400" cy="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22"/>
          <p:cNvCxnSpPr/>
          <p:nvPr/>
        </p:nvCxnSpPr>
        <p:spPr>
          <a:xfrm>
            <a:off x="2596975" y="3328150"/>
            <a:ext cx="3958500" cy="0"/>
          </a:xfrm>
          <a:prstGeom prst="straightConnector1">
            <a:avLst/>
          </a:prstGeom>
          <a:noFill/>
          <a:ln cap="flat" cmpd="sng" w="9525">
            <a:solidFill>
              <a:schemeClr val="dk2"/>
            </a:solidFill>
            <a:prstDash val="solid"/>
            <a:round/>
            <a:headEnd len="med" w="med" type="none"/>
            <a:tailEnd len="med" w="med" type="none"/>
          </a:ln>
        </p:spPr>
      </p:cxnSp>
      <p:cxnSp>
        <p:nvCxnSpPr>
          <p:cNvPr id="134" name="Google Shape;134;p22"/>
          <p:cNvCxnSpPr/>
          <p:nvPr/>
        </p:nvCxnSpPr>
        <p:spPr>
          <a:xfrm>
            <a:off x="2949950" y="2584350"/>
            <a:ext cx="3214800" cy="0"/>
          </a:xfrm>
          <a:prstGeom prst="straightConnector1">
            <a:avLst/>
          </a:prstGeom>
          <a:noFill/>
          <a:ln cap="flat" cmpd="sng" w="9525">
            <a:solidFill>
              <a:schemeClr val="dk2"/>
            </a:solidFill>
            <a:prstDash val="solid"/>
            <a:round/>
            <a:headEnd len="med" w="med" type="none"/>
            <a:tailEnd len="med" w="med" type="none"/>
          </a:ln>
        </p:spPr>
      </p:cxnSp>
      <p:cxnSp>
        <p:nvCxnSpPr>
          <p:cNvPr id="135" name="Google Shape;135;p22"/>
          <p:cNvCxnSpPr/>
          <p:nvPr/>
        </p:nvCxnSpPr>
        <p:spPr>
          <a:xfrm>
            <a:off x="3277725" y="1941425"/>
            <a:ext cx="2622300" cy="0"/>
          </a:xfrm>
          <a:prstGeom prst="straightConnector1">
            <a:avLst/>
          </a:prstGeom>
          <a:noFill/>
          <a:ln cap="flat" cmpd="sng" w="9525">
            <a:solidFill>
              <a:schemeClr val="dk2"/>
            </a:solidFill>
            <a:prstDash val="solid"/>
            <a:round/>
            <a:headEnd len="med" w="med" type="none"/>
            <a:tailEnd len="med" w="med" type="none"/>
          </a:ln>
        </p:spPr>
      </p:cxnSp>
      <p:sp>
        <p:nvSpPr>
          <p:cNvPr id="136" name="Google Shape;136;p22"/>
          <p:cNvSpPr txBox="1"/>
          <p:nvPr/>
        </p:nvSpPr>
        <p:spPr>
          <a:xfrm>
            <a:off x="3605600" y="4071950"/>
            <a:ext cx="19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Roboto Mono"/>
                <a:ea typeface="Roboto Mono"/>
                <a:cs typeface="Roboto Mono"/>
                <a:sym typeface="Roboto Mono"/>
              </a:rPr>
              <a:t>Donanım</a:t>
            </a:r>
            <a:endParaRPr sz="2000">
              <a:latin typeface="Roboto Mono"/>
              <a:ea typeface="Roboto Mono"/>
              <a:cs typeface="Roboto Mono"/>
              <a:sym typeface="Roboto Mono"/>
            </a:endParaRPr>
          </a:p>
        </p:txBody>
      </p:sp>
      <p:sp>
        <p:nvSpPr>
          <p:cNvPr id="137" name="Google Shape;137;p22"/>
          <p:cNvSpPr txBox="1"/>
          <p:nvPr/>
        </p:nvSpPr>
        <p:spPr>
          <a:xfrm>
            <a:off x="3605600" y="3409625"/>
            <a:ext cx="19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Roboto Mono"/>
                <a:ea typeface="Roboto Mono"/>
                <a:cs typeface="Roboto Mono"/>
                <a:sym typeface="Roboto Mono"/>
              </a:rPr>
              <a:t>Makine Dili</a:t>
            </a:r>
            <a:endParaRPr sz="2000">
              <a:latin typeface="Roboto Mono"/>
              <a:ea typeface="Roboto Mono"/>
              <a:cs typeface="Roboto Mono"/>
              <a:sym typeface="Roboto Mono"/>
            </a:endParaRPr>
          </a:p>
        </p:txBody>
      </p:sp>
      <p:sp>
        <p:nvSpPr>
          <p:cNvPr id="138" name="Google Shape;138;p22"/>
          <p:cNvSpPr txBox="1"/>
          <p:nvPr/>
        </p:nvSpPr>
        <p:spPr>
          <a:xfrm>
            <a:off x="3605600" y="2709950"/>
            <a:ext cx="190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Roboto Mono"/>
                <a:ea typeface="Roboto Mono"/>
                <a:cs typeface="Roboto Mono"/>
                <a:sym typeface="Roboto Mono"/>
              </a:rPr>
              <a:t>Assembly</a:t>
            </a:r>
            <a:endParaRPr sz="2000">
              <a:latin typeface="Roboto Mono"/>
              <a:ea typeface="Roboto Mono"/>
              <a:cs typeface="Roboto Mono"/>
              <a:sym typeface="Roboto Mono"/>
            </a:endParaRPr>
          </a:p>
        </p:txBody>
      </p:sp>
      <p:sp>
        <p:nvSpPr>
          <p:cNvPr id="139" name="Google Shape;139;p22"/>
          <p:cNvSpPr txBox="1"/>
          <p:nvPr/>
        </p:nvSpPr>
        <p:spPr>
          <a:xfrm>
            <a:off x="3499125" y="2042813"/>
            <a:ext cx="2179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latin typeface="Roboto Mono"/>
                <a:ea typeface="Roboto Mono"/>
                <a:cs typeface="Roboto Mono"/>
                <a:sym typeface="Roboto Mono"/>
              </a:rPr>
              <a:t>C, C++, Rust</a:t>
            </a:r>
            <a:endParaRPr sz="2000">
              <a:latin typeface="Roboto Mono"/>
              <a:ea typeface="Roboto Mono"/>
              <a:cs typeface="Roboto Mono"/>
              <a:sym typeface="Roboto Mono"/>
            </a:endParaRPr>
          </a:p>
        </p:txBody>
      </p:sp>
      <p:sp>
        <p:nvSpPr>
          <p:cNvPr id="140" name="Google Shape;140;p22"/>
          <p:cNvSpPr txBox="1"/>
          <p:nvPr/>
        </p:nvSpPr>
        <p:spPr>
          <a:xfrm>
            <a:off x="3430125" y="1285875"/>
            <a:ext cx="2294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700">
                <a:latin typeface="Roboto Mono"/>
                <a:ea typeface="Roboto Mono"/>
                <a:cs typeface="Roboto Mono"/>
                <a:sym typeface="Roboto Mono"/>
              </a:rPr>
              <a:t>C#,Java, Python, JS, Kotlin, Go…</a:t>
            </a:r>
            <a:endParaRPr sz="1700">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p:nvPr/>
        </p:nvSpPr>
        <p:spPr>
          <a:xfrm>
            <a:off x="6771800" y="-23075"/>
            <a:ext cx="2383800" cy="5166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11525" y="-23075"/>
            <a:ext cx="2383800" cy="5166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3"/>
          <p:cNvPicPr preferRelativeResize="0"/>
          <p:nvPr/>
        </p:nvPicPr>
        <p:blipFill>
          <a:blip r:embed="rId3">
            <a:alphaModFix/>
          </a:blip>
          <a:stretch>
            <a:fillRect/>
          </a:stretch>
        </p:blipFill>
        <p:spPr>
          <a:xfrm>
            <a:off x="2372198" y="1105573"/>
            <a:ext cx="4399601" cy="2932351"/>
          </a:xfrm>
          <a:prstGeom prst="rect">
            <a:avLst/>
          </a:prstGeom>
          <a:noFill/>
          <a:ln>
            <a:noFill/>
          </a:ln>
        </p:spPr>
      </p:pic>
      <p:sp>
        <p:nvSpPr>
          <p:cNvPr id="148" name="Google Shape;148;p23"/>
          <p:cNvSpPr txBox="1"/>
          <p:nvPr/>
        </p:nvSpPr>
        <p:spPr>
          <a:xfrm>
            <a:off x="62975" y="1740600"/>
            <a:ext cx="2281800" cy="18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latin typeface="Roboto Mono"/>
                <a:ea typeface="Roboto Mono"/>
                <a:cs typeface="Roboto Mono"/>
                <a:sym typeface="Roboto Mono"/>
              </a:rPr>
              <a:t>Speed</a:t>
            </a:r>
            <a:endParaRPr sz="2200">
              <a:latin typeface="Roboto Mono"/>
              <a:ea typeface="Roboto Mono"/>
              <a:cs typeface="Roboto Mono"/>
              <a:sym typeface="Roboto Mono"/>
            </a:endParaRPr>
          </a:p>
          <a:p>
            <a:pPr indent="0" lvl="0" marL="0" rtl="0" algn="ctr">
              <a:spcBef>
                <a:spcPts val="0"/>
              </a:spcBef>
              <a:spcAft>
                <a:spcPts val="0"/>
              </a:spcAft>
              <a:buNone/>
            </a:pPr>
            <a:r>
              <a:t/>
            </a:r>
            <a:endParaRPr sz="2200">
              <a:latin typeface="Roboto Mono"/>
              <a:ea typeface="Roboto Mono"/>
              <a:cs typeface="Roboto Mono"/>
              <a:sym typeface="Roboto Mono"/>
            </a:endParaRPr>
          </a:p>
          <a:p>
            <a:pPr indent="0" lvl="0" marL="0" rtl="0" algn="ctr">
              <a:spcBef>
                <a:spcPts val="0"/>
              </a:spcBef>
              <a:spcAft>
                <a:spcPts val="0"/>
              </a:spcAft>
              <a:buNone/>
            </a:pPr>
            <a:r>
              <a:t/>
            </a:r>
            <a:endParaRPr sz="2200">
              <a:latin typeface="Roboto Mono"/>
              <a:ea typeface="Roboto Mono"/>
              <a:cs typeface="Roboto Mono"/>
              <a:sym typeface="Roboto Mono"/>
            </a:endParaRPr>
          </a:p>
          <a:p>
            <a:pPr indent="0" lvl="0" marL="0" rtl="0" algn="ctr">
              <a:spcBef>
                <a:spcPts val="0"/>
              </a:spcBef>
              <a:spcAft>
                <a:spcPts val="0"/>
              </a:spcAft>
              <a:buNone/>
            </a:pPr>
            <a:r>
              <a:rPr lang="en-GB" sz="2200">
                <a:latin typeface="Roboto Mono"/>
                <a:ea typeface="Roboto Mono"/>
                <a:cs typeface="Roboto Mono"/>
                <a:sym typeface="Roboto Mono"/>
              </a:rPr>
              <a:t>Resource Usage</a:t>
            </a:r>
            <a:endParaRPr sz="2200">
              <a:latin typeface="Roboto Mono"/>
              <a:ea typeface="Roboto Mono"/>
              <a:cs typeface="Roboto Mono"/>
              <a:sym typeface="Roboto Mono"/>
            </a:endParaRPr>
          </a:p>
        </p:txBody>
      </p:sp>
      <p:sp>
        <p:nvSpPr>
          <p:cNvPr id="149" name="Google Shape;149;p23"/>
          <p:cNvSpPr txBox="1"/>
          <p:nvPr/>
        </p:nvSpPr>
        <p:spPr>
          <a:xfrm>
            <a:off x="6495950" y="1555788"/>
            <a:ext cx="30207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200">
                <a:latin typeface="Roboto Mono"/>
                <a:ea typeface="Roboto Mono"/>
                <a:cs typeface="Roboto Mono"/>
                <a:sym typeface="Roboto Mono"/>
              </a:rPr>
              <a:t>Development </a:t>
            </a:r>
            <a:endParaRPr sz="2200">
              <a:latin typeface="Roboto Mono"/>
              <a:ea typeface="Roboto Mono"/>
              <a:cs typeface="Roboto Mono"/>
              <a:sym typeface="Roboto Mono"/>
            </a:endParaRPr>
          </a:p>
          <a:p>
            <a:pPr indent="0" lvl="0" marL="0" rtl="0" algn="ctr">
              <a:spcBef>
                <a:spcPts val="0"/>
              </a:spcBef>
              <a:spcAft>
                <a:spcPts val="0"/>
              </a:spcAft>
              <a:buNone/>
            </a:pPr>
            <a:r>
              <a:rPr lang="en-GB" sz="2200">
                <a:latin typeface="Roboto Mono"/>
                <a:ea typeface="Roboto Mono"/>
                <a:cs typeface="Roboto Mono"/>
                <a:sym typeface="Roboto Mono"/>
              </a:rPr>
              <a:t>Speed</a:t>
            </a:r>
            <a:endParaRPr sz="2200">
              <a:latin typeface="Roboto Mono"/>
              <a:ea typeface="Roboto Mono"/>
              <a:cs typeface="Roboto Mono"/>
              <a:sym typeface="Roboto Mono"/>
            </a:endParaRPr>
          </a:p>
          <a:p>
            <a:pPr indent="0" lvl="0" marL="0" rtl="0" algn="ctr">
              <a:spcBef>
                <a:spcPts val="0"/>
              </a:spcBef>
              <a:spcAft>
                <a:spcPts val="0"/>
              </a:spcAft>
              <a:buNone/>
            </a:pPr>
            <a:r>
              <a:t/>
            </a:r>
            <a:endParaRPr sz="2200">
              <a:latin typeface="Roboto Mono"/>
              <a:ea typeface="Roboto Mono"/>
              <a:cs typeface="Roboto Mono"/>
              <a:sym typeface="Roboto Mono"/>
            </a:endParaRPr>
          </a:p>
          <a:p>
            <a:pPr indent="0" lvl="0" marL="0" rtl="0" algn="ctr">
              <a:spcBef>
                <a:spcPts val="0"/>
              </a:spcBef>
              <a:spcAft>
                <a:spcPts val="0"/>
              </a:spcAft>
              <a:buNone/>
            </a:pPr>
            <a:r>
              <a:t/>
            </a:r>
            <a:endParaRPr sz="2200">
              <a:latin typeface="Roboto Mono"/>
              <a:ea typeface="Roboto Mono"/>
              <a:cs typeface="Roboto Mono"/>
              <a:sym typeface="Roboto Mono"/>
            </a:endParaRPr>
          </a:p>
          <a:p>
            <a:pPr indent="0" lvl="0" marL="0" rtl="0" algn="ctr">
              <a:spcBef>
                <a:spcPts val="0"/>
              </a:spcBef>
              <a:spcAft>
                <a:spcPts val="0"/>
              </a:spcAft>
              <a:buNone/>
            </a:pPr>
            <a:r>
              <a:rPr lang="en-GB" sz="2200">
                <a:latin typeface="Roboto Mono"/>
                <a:ea typeface="Roboto Mono"/>
                <a:cs typeface="Roboto Mono"/>
                <a:sym typeface="Roboto Mono"/>
              </a:rPr>
              <a:t>Memory/Thread</a:t>
            </a:r>
            <a:endParaRPr sz="2200">
              <a:latin typeface="Roboto Mono"/>
              <a:ea typeface="Roboto Mono"/>
              <a:cs typeface="Roboto Mono"/>
              <a:sym typeface="Roboto Mono"/>
            </a:endParaRPr>
          </a:p>
          <a:p>
            <a:pPr indent="0" lvl="0" marL="0" rtl="0" algn="ctr">
              <a:spcBef>
                <a:spcPts val="0"/>
              </a:spcBef>
              <a:spcAft>
                <a:spcPts val="0"/>
              </a:spcAft>
              <a:buNone/>
            </a:pPr>
            <a:r>
              <a:rPr lang="en-GB" sz="2200">
                <a:latin typeface="Roboto Mono"/>
                <a:ea typeface="Roboto Mono"/>
                <a:cs typeface="Roboto Mono"/>
                <a:sym typeface="Roboto Mono"/>
              </a:rPr>
              <a:t>Safety</a:t>
            </a:r>
            <a:endParaRPr sz="2200">
              <a:latin typeface="Roboto Mono"/>
              <a:ea typeface="Roboto Mono"/>
              <a:cs typeface="Roboto Mono"/>
              <a:sym typeface="Roboto Mono"/>
            </a:endParaRPr>
          </a:p>
        </p:txBody>
      </p:sp>
      <p:sp>
        <p:nvSpPr>
          <p:cNvPr id="150" name="Google Shape;150;p23"/>
          <p:cNvSpPr/>
          <p:nvPr/>
        </p:nvSpPr>
        <p:spPr>
          <a:xfrm>
            <a:off x="2372200" y="-23075"/>
            <a:ext cx="4399500" cy="1128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a:off x="2372275" y="4037925"/>
            <a:ext cx="4399500" cy="1128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23"/>
          <p:cNvCxnSpPr>
            <a:stCxn id="148" idx="1"/>
            <a:endCxn id="148" idx="3"/>
          </p:cNvCxnSpPr>
          <p:nvPr/>
        </p:nvCxnSpPr>
        <p:spPr>
          <a:xfrm>
            <a:off x="62975" y="2679450"/>
            <a:ext cx="2281800" cy="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23"/>
          <p:cNvCxnSpPr/>
          <p:nvPr/>
        </p:nvCxnSpPr>
        <p:spPr>
          <a:xfrm>
            <a:off x="6847900" y="2679450"/>
            <a:ext cx="2281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Roboto Mono"/>
                <a:ea typeface="Roboto Mono"/>
                <a:cs typeface="Roboto Mono"/>
                <a:sym typeface="Roboto Mono"/>
              </a:rPr>
              <a:t>Amaç?</a:t>
            </a:r>
            <a:endParaRPr>
              <a:latin typeface="Roboto Mono"/>
              <a:ea typeface="Roboto Mono"/>
              <a:cs typeface="Roboto Mono"/>
              <a:sym typeface="Roboto Mono"/>
            </a:endParaRPr>
          </a:p>
        </p:txBody>
      </p:sp>
      <p:sp>
        <p:nvSpPr>
          <p:cNvPr id="159" name="Google Shape;159;p24"/>
          <p:cNvSpPr txBox="1"/>
          <p:nvPr>
            <p:ph idx="1" type="body"/>
          </p:nvPr>
        </p:nvSpPr>
        <p:spPr>
          <a:xfrm>
            <a:off x="311700" y="1076275"/>
            <a:ext cx="8520600" cy="3898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Oyun motoru yazmak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E-Ticaret uygulamaları nasıl çalışır öğrenmek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Veri bilimi alanında çalışmak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IoT cihazlarında sensörlerle bir şeyler yapmak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Matematik modelleri sistemlere uyarlamak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Her platformda çalışabilecek masaüstü uygulamalar geliştirmek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Twitter’ın daha iyisini yazmak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Bir NoSQL veritabanı yazmak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Mobil platformda çalışan bir bilgi yarışması yazmak istiyorum.</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Docker benzeri bir container aracı yazmak istiyorum ama hafif olanından.</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GB" sz="1400">
                <a:latin typeface="Roboto Mono"/>
                <a:ea typeface="Roboto Mono"/>
                <a:cs typeface="Roboto Mono"/>
                <a:sym typeface="Roboto Mono"/>
              </a:rPr>
              <a:t>Bir uçağın seyrüsefer sistemini geliştirmek istiyorum.</a:t>
            </a:r>
            <a:endParaRPr sz="1400">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5">
            <a:hlinkClick r:id="rId3"/>
          </p:cNvPr>
          <p:cNvPicPr preferRelativeResize="0"/>
          <p:nvPr/>
        </p:nvPicPr>
        <p:blipFill>
          <a:blip r:embed="rId4">
            <a:alphaModFix/>
          </a:blip>
          <a:stretch>
            <a:fillRect/>
          </a:stretch>
        </p:blipFill>
        <p:spPr>
          <a:xfrm>
            <a:off x="1785263" y="152400"/>
            <a:ext cx="5573486"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